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theme/themeOverride1.xml" ContentType="application/vnd.openxmlformats-officedocument.themeOverride+xml"/>
  <Override PartName="/ppt/charts/chart3.xml" ContentType="application/vnd.openxmlformats-officedocument.drawingml.chart+xml"/>
  <Override PartName="/ppt/theme/themeOverride2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handoutMasterIdLst>
    <p:handoutMasterId r:id="rId13"/>
  </p:handoutMasterIdLst>
  <p:sldIdLst>
    <p:sldId id="261" r:id="rId2"/>
    <p:sldId id="265" r:id="rId3"/>
    <p:sldId id="260" r:id="rId4"/>
    <p:sldId id="258" r:id="rId5"/>
    <p:sldId id="259" r:id="rId6"/>
    <p:sldId id="264" r:id="rId7"/>
    <p:sldId id="266" r:id="rId8"/>
    <p:sldId id="263" r:id="rId9"/>
    <p:sldId id="267" r:id="rId10"/>
    <p:sldId id="268" r:id="rId11"/>
  </p:sldIdLst>
  <p:sldSz cx="9144000" cy="6858000" type="screen4x3"/>
  <p:notesSz cx="6735763" cy="9799638"/>
  <p:defaultTextStyle>
    <a:defPPr>
      <a:defRPr lang="et-E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222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Office_Excel_2007_t__vihik1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1.bin"/><Relationship Id="rId1" Type="http://schemas.openxmlformats.org/officeDocument/2006/relationships/themeOverride" Target="../theme/themeOverride1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2.bin"/><Relationship Id="rId1" Type="http://schemas.openxmlformats.org/officeDocument/2006/relationships/themeOverride" Target="../theme/themeOverrid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t-E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Leht1!$B$1</c:f>
              <c:strCache>
                <c:ptCount val="1"/>
                <c:pt idx="0">
                  <c:v>Tootmiskulud</c:v>
                </c:pt>
              </c:strCache>
            </c:strRef>
          </c:tx>
          <c:invertIfNegative val="0"/>
          <c:dPt>
            <c:idx val="4"/>
            <c:invertIfNegative val="0"/>
            <c:bubble3D val="0"/>
            <c:spPr>
              <a:solidFill>
                <a:srgbClr val="FF0000"/>
              </a:solidFill>
            </c:spPr>
          </c:dPt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Leht1!$A$2:$A$6</c:f>
              <c:strCache>
                <c:ptCount val="5"/>
                <c:pt idx="0">
                  <c:v>100PK, hind regul.</c:v>
                </c:pt>
                <c:pt idx="1">
                  <c:v>100PK, hind õige</c:v>
                </c:pt>
                <c:pt idx="2">
                  <c:v>50/50, hind regul.</c:v>
                </c:pt>
                <c:pt idx="3">
                  <c:v>50/50, hind õige</c:v>
                </c:pt>
                <c:pt idx="4">
                  <c:v>Eeldatav turuhind</c:v>
                </c:pt>
              </c:strCache>
            </c:strRef>
          </c:cat>
          <c:val>
            <c:numRef>
              <c:f>Leht1!$B$2:$B$6</c:f>
              <c:numCache>
                <c:formatCode>0</c:formatCode>
                <c:ptCount val="5"/>
                <c:pt idx="0">
                  <c:v>28.6</c:v>
                </c:pt>
                <c:pt idx="1">
                  <c:v>65.7</c:v>
                </c:pt>
                <c:pt idx="2">
                  <c:v>41.8</c:v>
                </c:pt>
                <c:pt idx="3">
                  <c:v>65.5</c:v>
                </c:pt>
                <c:pt idx="4">
                  <c:v>52</c:v>
                </c:pt>
              </c:numCache>
            </c:numRef>
          </c:val>
        </c:ser>
        <c:ser>
          <c:idx val="1"/>
          <c:order val="1"/>
          <c:tx>
            <c:strRef>
              <c:f>Leht1!$C$1</c:f>
              <c:strCache>
                <c:ptCount val="1"/>
                <c:pt idx="0">
                  <c:v>CO2 kulu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Leht1!$A$2:$A$6</c:f>
              <c:strCache>
                <c:ptCount val="5"/>
                <c:pt idx="0">
                  <c:v>100PK, hind regul.</c:v>
                </c:pt>
                <c:pt idx="1">
                  <c:v>100PK, hind õige</c:v>
                </c:pt>
                <c:pt idx="2">
                  <c:v>50/50, hind regul.</c:v>
                </c:pt>
                <c:pt idx="3">
                  <c:v>50/50, hind õige</c:v>
                </c:pt>
                <c:pt idx="4">
                  <c:v>Eeldatav turuhind</c:v>
                </c:pt>
              </c:strCache>
            </c:strRef>
          </c:cat>
          <c:val>
            <c:numRef>
              <c:f>Leht1!$C$2:$C$6</c:f>
              <c:numCache>
                <c:formatCode>0</c:formatCode>
                <c:ptCount val="5"/>
                <c:pt idx="0">
                  <c:v>27.2</c:v>
                </c:pt>
                <c:pt idx="1">
                  <c:v>27.2</c:v>
                </c:pt>
                <c:pt idx="2">
                  <c:v>17.399999999999999</c:v>
                </c:pt>
                <c:pt idx="3">
                  <c:v>17.399999999999999</c:v>
                </c:pt>
              </c:numCache>
            </c:numRef>
          </c:val>
        </c:ser>
        <c:ser>
          <c:idx val="2"/>
          <c:order val="2"/>
          <c:tx>
            <c:strRef>
              <c:f>Leht1!$D$1</c:f>
              <c:strCache>
                <c:ptCount val="1"/>
                <c:pt idx="0">
                  <c:v>Kapitalikulud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Leht1!$A$2:$A$6</c:f>
              <c:strCache>
                <c:ptCount val="5"/>
                <c:pt idx="0">
                  <c:v>100PK, hind regul.</c:v>
                </c:pt>
                <c:pt idx="1">
                  <c:v>100PK, hind õige</c:v>
                </c:pt>
                <c:pt idx="2">
                  <c:v>50/50, hind regul.</c:v>
                </c:pt>
                <c:pt idx="3">
                  <c:v>50/50, hind õige</c:v>
                </c:pt>
                <c:pt idx="4">
                  <c:v>Eeldatav turuhind</c:v>
                </c:pt>
              </c:strCache>
            </c:strRef>
          </c:cat>
          <c:val>
            <c:numRef>
              <c:f>Leht1!$D$2:$D$6</c:f>
              <c:numCache>
                <c:formatCode>0</c:formatCode>
                <c:ptCount val="5"/>
                <c:pt idx="0">
                  <c:v>28.2</c:v>
                </c:pt>
                <c:pt idx="1">
                  <c:v>75</c:v>
                </c:pt>
                <c:pt idx="2">
                  <c:v>28.2</c:v>
                </c:pt>
                <c:pt idx="3">
                  <c:v>75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59628544"/>
        <c:axId val="59630336"/>
      </c:barChart>
      <c:catAx>
        <c:axId val="59628544"/>
        <c:scaling>
          <c:orientation val="minMax"/>
        </c:scaling>
        <c:delete val="0"/>
        <c:axPos val="b"/>
        <c:majorTickMark val="out"/>
        <c:minorTickMark val="none"/>
        <c:tickLblPos val="nextTo"/>
        <c:crossAx val="59630336"/>
        <c:crosses val="autoZero"/>
        <c:auto val="1"/>
        <c:lblAlgn val="ctr"/>
        <c:lblOffset val="100"/>
        <c:noMultiLvlLbl val="0"/>
      </c:catAx>
      <c:valAx>
        <c:axId val="59630336"/>
        <c:scaling>
          <c:orientation val="minMax"/>
        </c:scaling>
        <c:delete val="0"/>
        <c:axPos val="l"/>
        <c:majorGridlines/>
        <c:numFmt formatCode="0" sourceLinked="1"/>
        <c:majorTickMark val="out"/>
        <c:minorTickMark val="none"/>
        <c:tickLblPos val="nextTo"/>
        <c:crossAx val="59628544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t-EE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t-E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'[Diagramm Microsoft PowerPointis]Eesti subsiidiumid'!$H$11</c:f>
              <c:strCache>
                <c:ptCount val="1"/>
                <c:pt idx="0">
                  <c:v>saamata jäänud ressursitasu*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</c:spPr>
          <c:invertIfNegative val="0"/>
          <c:dLbls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et-E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'[Diagramm Microsoft PowerPointis]Eesti subsiidiumid'!$I$10:$T$10</c:f>
              <c:numCache>
                <c:formatCode>General</c:formatCode>
                <c:ptCount val="12"/>
                <c:pt idx="0">
                  <c:v>2007</c:v>
                </c:pt>
                <c:pt idx="2">
                  <c:v>2008</c:v>
                </c:pt>
                <c:pt idx="4">
                  <c:v>2009</c:v>
                </c:pt>
                <c:pt idx="6">
                  <c:v>2010</c:v>
                </c:pt>
                <c:pt idx="8">
                  <c:v>2011</c:v>
                </c:pt>
                <c:pt idx="10">
                  <c:v>2012</c:v>
                </c:pt>
              </c:numCache>
            </c:numRef>
          </c:cat>
          <c:val>
            <c:numRef>
              <c:f>'[Diagramm Microsoft PowerPointis]Eesti subsiidiumid'!$I$11:$T$11</c:f>
              <c:numCache>
                <c:formatCode>General</c:formatCode>
                <c:ptCount val="12"/>
                <c:pt idx="0">
                  <c:v>200</c:v>
                </c:pt>
                <c:pt idx="2">
                  <c:v>242</c:v>
                </c:pt>
                <c:pt idx="4">
                  <c:v>128</c:v>
                </c:pt>
                <c:pt idx="6">
                  <c:v>225</c:v>
                </c:pt>
                <c:pt idx="8">
                  <c:v>312</c:v>
                </c:pt>
                <c:pt idx="10">
                  <c:v>300</c:v>
                </c:pt>
              </c:numCache>
            </c:numRef>
          </c:val>
        </c:ser>
        <c:ser>
          <c:idx val="1"/>
          <c:order val="1"/>
          <c:tx>
            <c:strRef>
              <c:f>'[Diagramm Microsoft PowerPointis]Eesti subsiidiumid'!$H$12</c:f>
              <c:strCache>
                <c:ptCount val="1"/>
                <c:pt idx="0">
                  <c:v>tasuta CO2 kvoot**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et-E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'[Diagramm Microsoft PowerPointis]Eesti subsiidiumid'!$I$10:$T$10</c:f>
              <c:numCache>
                <c:formatCode>General</c:formatCode>
                <c:ptCount val="12"/>
                <c:pt idx="0">
                  <c:v>2007</c:v>
                </c:pt>
                <c:pt idx="2">
                  <c:v>2008</c:v>
                </c:pt>
                <c:pt idx="4">
                  <c:v>2009</c:v>
                </c:pt>
                <c:pt idx="6">
                  <c:v>2010</c:v>
                </c:pt>
                <c:pt idx="8">
                  <c:v>2011</c:v>
                </c:pt>
                <c:pt idx="10">
                  <c:v>2012</c:v>
                </c:pt>
              </c:numCache>
            </c:numRef>
          </c:cat>
          <c:val>
            <c:numRef>
              <c:f>'[Diagramm Microsoft PowerPointis]Eesti subsiidiumid'!$I$12:$T$12</c:f>
              <c:numCache>
                <c:formatCode>General</c:formatCode>
                <c:ptCount val="12"/>
                <c:pt idx="0">
                  <c:v>97</c:v>
                </c:pt>
                <c:pt idx="2">
                  <c:v>136</c:v>
                </c:pt>
                <c:pt idx="4">
                  <c:v>136</c:v>
                </c:pt>
                <c:pt idx="6">
                  <c:v>136</c:v>
                </c:pt>
                <c:pt idx="8">
                  <c:v>136</c:v>
                </c:pt>
                <c:pt idx="10">
                  <c:v>136</c:v>
                </c:pt>
              </c:numCache>
            </c:numRef>
          </c:val>
        </c:ser>
        <c:ser>
          <c:idx val="2"/>
          <c:order val="2"/>
          <c:tx>
            <c:strRef>
              <c:f>'[Diagramm Microsoft PowerPointis]Eesti subsiidiumid'!$H$13</c:f>
              <c:strCache>
                <c:ptCount val="1"/>
                <c:pt idx="0">
                  <c:v>riigieelarveline eraldis***</c:v>
                </c:pt>
              </c:strCache>
            </c:strRef>
          </c:tx>
          <c:spPr>
            <a:solidFill>
              <a:schemeClr val="accent2">
                <a:lumMod val="40000"/>
                <a:lumOff val="60000"/>
              </a:schemeClr>
            </a:solidFill>
          </c:spPr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'[Diagramm Microsoft PowerPointis]Eesti subsiidiumid'!$I$10:$T$10</c:f>
              <c:numCache>
                <c:formatCode>General</c:formatCode>
                <c:ptCount val="12"/>
                <c:pt idx="0">
                  <c:v>2007</c:v>
                </c:pt>
                <c:pt idx="2">
                  <c:v>2008</c:v>
                </c:pt>
                <c:pt idx="4">
                  <c:v>2009</c:v>
                </c:pt>
                <c:pt idx="6">
                  <c:v>2010</c:v>
                </c:pt>
                <c:pt idx="8">
                  <c:v>2011</c:v>
                </c:pt>
                <c:pt idx="10">
                  <c:v>2012</c:v>
                </c:pt>
              </c:numCache>
            </c:numRef>
          </c:cat>
          <c:val>
            <c:numRef>
              <c:f>'[Diagramm Microsoft PowerPointis]Eesti subsiidiumid'!$I$13:$T$13</c:f>
              <c:numCache>
                <c:formatCode>General</c:formatCode>
                <c:ptCount val="12"/>
                <c:pt idx="10">
                  <c:v>150</c:v>
                </c:pt>
              </c:numCache>
            </c:numRef>
          </c:val>
        </c:ser>
        <c:ser>
          <c:idx val="3"/>
          <c:order val="3"/>
          <c:tx>
            <c:strRef>
              <c:f>'[Diagramm Microsoft PowerPointis]Eesti subsiidiumid'!$H$14</c:f>
              <c:strCache>
                <c:ptCount val="1"/>
                <c:pt idx="0">
                  <c:v>põlevkivituha ohutuks tegemiseks EL ja riigi vahendid****</c:v>
                </c:pt>
              </c:strCache>
            </c:strRef>
          </c:tx>
          <c:spPr>
            <a:solidFill>
              <a:schemeClr val="accent3">
                <a:lumMod val="60000"/>
                <a:lumOff val="40000"/>
              </a:schemeClr>
            </a:solidFill>
          </c:spPr>
          <c:invertIfNegative val="0"/>
          <c:dLbls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et-E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'[Diagramm Microsoft PowerPointis]Eesti subsiidiumid'!$I$10:$T$10</c:f>
              <c:numCache>
                <c:formatCode>General</c:formatCode>
                <c:ptCount val="12"/>
                <c:pt idx="0">
                  <c:v>2007</c:v>
                </c:pt>
                <c:pt idx="2">
                  <c:v>2008</c:v>
                </c:pt>
                <c:pt idx="4">
                  <c:v>2009</c:v>
                </c:pt>
                <c:pt idx="6">
                  <c:v>2010</c:v>
                </c:pt>
                <c:pt idx="8">
                  <c:v>2011</c:v>
                </c:pt>
                <c:pt idx="10">
                  <c:v>2012</c:v>
                </c:pt>
              </c:numCache>
            </c:numRef>
          </c:cat>
          <c:val>
            <c:numRef>
              <c:f>'[Diagramm Microsoft PowerPointis]Eesti subsiidiumid'!$I$14:$T$14</c:f>
              <c:numCache>
                <c:formatCode>General</c:formatCode>
                <c:ptCount val="12"/>
                <c:pt idx="2">
                  <c:v>30</c:v>
                </c:pt>
              </c:numCache>
            </c:numRef>
          </c:val>
        </c:ser>
        <c:ser>
          <c:idx val="4"/>
          <c:order val="4"/>
          <c:tx>
            <c:strRef>
              <c:f>'[Diagramm Microsoft PowerPointis]Eesti subsiidiumid'!$H$15</c:f>
              <c:strCache>
                <c:ptCount val="1"/>
                <c:pt idx="0">
                  <c:v>NEJ hakke ja põlevkivi koospõletamise tasu*****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et-E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'[Diagramm Microsoft PowerPointis]Eesti subsiidiumid'!$I$10:$T$10</c:f>
              <c:numCache>
                <c:formatCode>General</c:formatCode>
                <c:ptCount val="12"/>
                <c:pt idx="0">
                  <c:v>2007</c:v>
                </c:pt>
                <c:pt idx="2">
                  <c:v>2008</c:v>
                </c:pt>
                <c:pt idx="4">
                  <c:v>2009</c:v>
                </c:pt>
                <c:pt idx="6">
                  <c:v>2010</c:v>
                </c:pt>
                <c:pt idx="8">
                  <c:v>2011</c:v>
                </c:pt>
                <c:pt idx="10">
                  <c:v>2012</c:v>
                </c:pt>
              </c:numCache>
            </c:numRef>
          </c:cat>
          <c:val>
            <c:numRef>
              <c:f>'[Diagramm Microsoft PowerPointis]Eesti subsiidiumid'!$I$15:$T$15</c:f>
              <c:numCache>
                <c:formatCode>General</c:formatCode>
                <c:ptCount val="12"/>
                <c:pt idx="4">
                  <c:v>4.7</c:v>
                </c:pt>
                <c:pt idx="6">
                  <c:v>12.2</c:v>
                </c:pt>
                <c:pt idx="8">
                  <c:v>16.5</c:v>
                </c:pt>
                <c:pt idx="10">
                  <c:v>20</c:v>
                </c:pt>
              </c:numCache>
            </c:numRef>
          </c:val>
        </c:ser>
        <c:ser>
          <c:idx val="5"/>
          <c:order val="5"/>
          <c:tx>
            <c:strRef>
              <c:f>'[Diagramm Microsoft PowerPointis]Eesti subsiidiumid'!$H$16</c:f>
              <c:strCache>
                <c:ptCount val="1"/>
                <c:pt idx="0">
                  <c:v>tõhusa koostootmise tasu******</c:v>
                </c:pt>
              </c:strCache>
            </c:strRef>
          </c:tx>
          <c:invertIfNegative val="0"/>
          <c:dLbls>
            <c:dLbl>
              <c:idx val="4"/>
              <c:layout>
                <c:manualLayout>
                  <c:x val="0"/>
                  <c:y val="-3.034613107736531E-2"/>
                </c:manualLayout>
              </c:layout>
              <c:spPr/>
              <c:txPr>
                <a:bodyPr/>
                <a:lstStyle/>
                <a:p>
                  <a:pPr>
                    <a:defRPr/>
                  </a:pPr>
                  <a:endParaRPr lang="et-EE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6.9246918026624328E-17"/>
                  <c:y val="-3.4139397462035974E-2"/>
                </c:manualLayout>
              </c:layout>
              <c:spPr/>
              <c:txPr>
                <a:bodyPr/>
                <a:lstStyle/>
                <a:p>
                  <a:pPr>
                    <a:defRPr/>
                  </a:pPr>
                  <a:endParaRPr lang="et-EE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-1.8885741265344666E-3"/>
                  <c:y val="-3.4139397462035974E-2"/>
                </c:manualLayout>
              </c:layout>
              <c:spPr/>
              <c:txPr>
                <a:bodyPr/>
                <a:lstStyle/>
                <a:p>
                  <a:pPr>
                    <a:defRPr/>
                  </a:pPr>
                  <a:endParaRPr lang="et-EE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0"/>
              <c:layout>
                <c:manualLayout>
                  <c:x val="0"/>
                  <c:y val="-2.6552864692694647E-2"/>
                </c:manualLayout>
              </c:layout>
              <c:spPr/>
              <c:txPr>
                <a:bodyPr/>
                <a:lstStyle/>
                <a:p>
                  <a:pPr>
                    <a:defRPr/>
                  </a:pPr>
                  <a:endParaRPr lang="et-EE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'[Diagramm Microsoft PowerPointis]Eesti subsiidiumid'!$I$10:$T$10</c:f>
              <c:numCache>
                <c:formatCode>General</c:formatCode>
                <c:ptCount val="12"/>
                <c:pt idx="0">
                  <c:v>2007</c:v>
                </c:pt>
                <c:pt idx="2">
                  <c:v>2008</c:v>
                </c:pt>
                <c:pt idx="4">
                  <c:v>2009</c:v>
                </c:pt>
                <c:pt idx="6">
                  <c:v>2010</c:v>
                </c:pt>
                <c:pt idx="8">
                  <c:v>2011</c:v>
                </c:pt>
                <c:pt idx="10">
                  <c:v>2012</c:v>
                </c:pt>
              </c:numCache>
            </c:numRef>
          </c:cat>
          <c:val>
            <c:numRef>
              <c:f>'[Diagramm Microsoft PowerPointis]Eesti subsiidiumid'!$I$16:$T$16</c:f>
              <c:numCache>
                <c:formatCode>General</c:formatCode>
                <c:ptCount val="12"/>
                <c:pt idx="4">
                  <c:v>3.1</c:v>
                </c:pt>
                <c:pt idx="6">
                  <c:v>3.9</c:v>
                </c:pt>
                <c:pt idx="8">
                  <c:v>4.7</c:v>
                </c:pt>
                <c:pt idx="10">
                  <c:v>5.2</c:v>
                </c:pt>
              </c:numCache>
            </c:numRef>
          </c:val>
        </c:ser>
        <c:ser>
          <c:idx val="6"/>
          <c:order val="6"/>
          <c:tx>
            <c:strRef>
              <c:f>'[Diagramm Microsoft PowerPointis]Eesti subsiidiumid'!$H$17</c:f>
              <c:strCache>
                <c:ptCount val="1"/>
                <c:pt idx="0">
                  <c:v>taastuvate subsiidiumid</c:v>
                </c:pt>
              </c:strCache>
            </c:strRef>
          </c:tx>
          <c:spPr>
            <a:solidFill>
              <a:srgbClr val="7EF030"/>
            </a:solidFill>
          </c:spPr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'[Diagramm Microsoft PowerPointis]Eesti subsiidiumid'!$I$10:$T$10</c:f>
              <c:numCache>
                <c:formatCode>General</c:formatCode>
                <c:ptCount val="12"/>
                <c:pt idx="0">
                  <c:v>2007</c:v>
                </c:pt>
                <c:pt idx="2">
                  <c:v>2008</c:v>
                </c:pt>
                <c:pt idx="4">
                  <c:v>2009</c:v>
                </c:pt>
                <c:pt idx="6">
                  <c:v>2010</c:v>
                </c:pt>
                <c:pt idx="8">
                  <c:v>2011</c:v>
                </c:pt>
                <c:pt idx="10">
                  <c:v>2012</c:v>
                </c:pt>
              </c:numCache>
            </c:numRef>
          </c:cat>
          <c:val>
            <c:numRef>
              <c:f>'[Diagramm Microsoft PowerPointis]Eesti subsiidiumid'!$I$17:$T$17</c:f>
              <c:numCache>
                <c:formatCode>General</c:formatCode>
                <c:ptCount val="12"/>
                <c:pt idx="1">
                  <c:v>3.8</c:v>
                </c:pt>
                <c:pt idx="3">
                  <c:v>14.3</c:v>
                </c:pt>
                <c:pt idx="5">
                  <c:v>18</c:v>
                </c:pt>
                <c:pt idx="7">
                  <c:v>29.3</c:v>
                </c:pt>
                <c:pt idx="9">
                  <c:v>40.200000000000003</c:v>
                </c:pt>
                <c:pt idx="11">
                  <c:v>48.8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100"/>
        <c:axId val="82958592"/>
        <c:axId val="83267584"/>
      </c:barChart>
      <c:catAx>
        <c:axId val="829585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83267584"/>
        <c:crosses val="autoZero"/>
        <c:auto val="1"/>
        <c:lblAlgn val="ctr"/>
        <c:lblOffset val="100"/>
        <c:noMultiLvlLbl val="0"/>
      </c:catAx>
      <c:valAx>
        <c:axId val="83267584"/>
        <c:scaling>
          <c:orientation val="minMax"/>
        </c:scaling>
        <c:delete val="0"/>
        <c:axPos val="l"/>
        <c:majorGridlines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en-US"/>
                  <a:t>Milj Eur</a:t>
                </a:r>
              </a:p>
            </c:rich>
          </c:tx>
          <c:layout>
            <c:manualLayout>
              <c:xMode val="edge"/>
              <c:yMode val="edge"/>
              <c:x val="1.1331430286542649E-2"/>
              <c:y val="0.18698736544571604"/>
            </c:manualLayout>
          </c:layout>
          <c:overlay val="0"/>
        </c:title>
        <c:numFmt formatCode="General" sourceLinked="1"/>
        <c:majorTickMark val="none"/>
        <c:minorTickMark val="none"/>
        <c:tickLblPos val="nextTo"/>
        <c:crossAx val="82958592"/>
        <c:crosses val="autoZero"/>
        <c:crossBetween val="between"/>
      </c:valAx>
      <c:spPr>
        <a:noFill/>
        <a:ln w="25400">
          <a:noFill/>
        </a:ln>
      </c:spPr>
    </c:plotArea>
    <c:legend>
      <c:legendPos val="b"/>
      <c:layout/>
      <c:overlay val="0"/>
    </c:legend>
    <c:plotVisOnly val="1"/>
    <c:dispBlanksAs val="gap"/>
    <c:showDLblsOverMax val="0"/>
  </c:chart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t-E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'[Diagramm Microsoft PowerPointis]IEA globaalsed subsiidiumid'!$H$8</c:f>
              <c:strCache>
                <c:ptCount val="1"/>
                <c:pt idx="0">
                  <c:v>fossiilsete subsiidiumid</c:v>
                </c:pt>
              </c:strCache>
            </c:strRef>
          </c:tx>
          <c:spPr>
            <a:solidFill>
              <a:schemeClr val="bg2">
                <a:lumMod val="25000"/>
              </a:schemeClr>
            </a:solidFill>
          </c:spPr>
          <c:invertIfNegative val="0"/>
          <c:dLbls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'[Diagramm Microsoft PowerPointis]IEA globaalsed subsiidiumid'!$I$7:$J$7</c:f>
              <c:numCache>
                <c:formatCode>General</c:formatCode>
                <c:ptCount val="2"/>
                <c:pt idx="0">
                  <c:v>2010</c:v>
                </c:pt>
                <c:pt idx="1">
                  <c:v>2015</c:v>
                </c:pt>
              </c:numCache>
            </c:numRef>
          </c:cat>
          <c:val>
            <c:numRef>
              <c:f>'[Diagramm Microsoft PowerPointis]IEA globaalsed subsiidiumid'!$I$8:$J$8</c:f>
              <c:numCache>
                <c:formatCode>General</c:formatCode>
                <c:ptCount val="2"/>
                <c:pt idx="0">
                  <c:v>409</c:v>
                </c:pt>
                <c:pt idx="1">
                  <c:v>600</c:v>
                </c:pt>
              </c:numCache>
            </c:numRef>
          </c:val>
        </c:ser>
        <c:ser>
          <c:idx val="1"/>
          <c:order val="1"/>
          <c:tx>
            <c:strRef>
              <c:f>'[Diagramm Microsoft PowerPointis]IEA globaalsed subsiidiumid'!$H$9</c:f>
              <c:strCache>
                <c:ptCount val="1"/>
                <c:pt idx="0">
                  <c:v>taastuvate subsiidiumid</c:v>
                </c:pt>
              </c:strCache>
            </c:strRef>
          </c:tx>
          <c:spPr>
            <a:solidFill>
              <a:schemeClr val="accent3">
                <a:lumMod val="75000"/>
              </a:schemeClr>
            </a:solidFill>
          </c:spPr>
          <c:invertIfNegative val="0"/>
          <c:dLbls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'[Diagramm Microsoft PowerPointis]IEA globaalsed subsiidiumid'!$I$7:$J$7</c:f>
              <c:numCache>
                <c:formatCode>General</c:formatCode>
                <c:ptCount val="2"/>
                <c:pt idx="0">
                  <c:v>2010</c:v>
                </c:pt>
                <c:pt idx="1">
                  <c:v>2015</c:v>
                </c:pt>
              </c:numCache>
            </c:numRef>
          </c:cat>
          <c:val>
            <c:numRef>
              <c:f>'[Diagramm Microsoft PowerPointis]IEA globaalsed subsiidiumid'!$I$9:$J$9</c:f>
              <c:numCache>
                <c:formatCode>General</c:formatCode>
                <c:ptCount val="2"/>
                <c:pt idx="0">
                  <c:v>59</c:v>
                </c:pt>
                <c:pt idx="1">
                  <c:v>100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83286656"/>
        <c:axId val="83288448"/>
      </c:barChart>
      <c:catAx>
        <c:axId val="8328665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83288448"/>
        <c:crosses val="autoZero"/>
        <c:auto val="1"/>
        <c:lblAlgn val="ctr"/>
        <c:lblOffset val="100"/>
        <c:noMultiLvlLbl val="0"/>
      </c:catAx>
      <c:valAx>
        <c:axId val="83288448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crossAx val="83286656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externalData r:id="rId2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0.09751</cdr:x>
      <cdr:y>0.00632</cdr:y>
    </cdr:from>
    <cdr:to>
      <cdr:x>0.20862</cdr:x>
      <cdr:y>0.20835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802432" y="28600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t-EE" sz="1100" dirty="0" err="1" smtClean="0"/>
            <a:t>EUR/MWh</a:t>
          </a:r>
          <a:endParaRPr lang="et-EE" sz="1100" dirty="0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se kohatäid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8998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t-EE"/>
          </a:p>
        </p:txBody>
      </p:sp>
      <p:sp>
        <p:nvSpPr>
          <p:cNvPr id="3" name="Kuupäeva kohatäide 2"/>
          <p:cNvSpPr>
            <a:spLocks noGrp="1"/>
          </p:cNvSpPr>
          <p:nvPr>
            <p:ph type="dt" sz="quarter" idx="1"/>
          </p:nvPr>
        </p:nvSpPr>
        <p:spPr>
          <a:xfrm>
            <a:off x="3815373" y="0"/>
            <a:ext cx="2918831" cy="48998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F743E6-427D-450D-9041-77A86EE5EDCD}" type="datetimeFigureOut">
              <a:rPr lang="et-EE" smtClean="0"/>
              <a:t>29.03.2012</a:t>
            </a:fld>
            <a:endParaRPr lang="et-EE"/>
          </a:p>
        </p:txBody>
      </p:sp>
      <p:sp>
        <p:nvSpPr>
          <p:cNvPr id="4" name="Jaluse kohatäide 3"/>
          <p:cNvSpPr>
            <a:spLocks noGrp="1"/>
          </p:cNvSpPr>
          <p:nvPr>
            <p:ph type="ftr" sz="quarter" idx="2"/>
          </p:nvPr>
        </p:nvSpPr>
        <p:spPr>
          <a:xfrm>
            <a:off x="0" y="9307955"/>
            <a:ext cx="2918831" cy="48998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t-EE"/>
          </a:p>
        </p:txBody>
      </p:sp>
      <p:sp>
        <p:nvSpPr>
          <p:cNvPr id="5" name="Slaidinumbri kohatäide 4"/>
          <p:cNvSpPr>
            <a:spLocks noGrp="1"/>
          </p:cNvSpPr>
          <p:nvPr>
            <p:ph type="sldNum" sz="quarter" idx="3"/>
          </p:nvPr>
        </p:nvSpPr>
        <p:spPr>
          <a:xfrm>
            <a:off x="3815373" y="9307955"/>
            <a:ext cx="2918831" cy="48998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761065-7A7A-49CE-857A-F4DEA2EB49F2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90824555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se kohatäid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8998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t-EE"/>
          </a:p>
        </p:txBody>
      </p:sp>
      <p:sp>
        <p:nvSpPr>
          <p:cNvPr id="3" name="Kuupäeva kohatäide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8998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C5E742-3C76-4FE9-A9F0-BAA93BAA5FBB}" type="datetimeFigureOut">
              <a:rPr lang="et-EE" smtClean="0"/>
              <a:t>29.03.2012</a:t>
            </a:fld>
            <a:endParaRPr lang="et-EE"/>
          </a:p>
        </p:txBody>
      </p:sp>
      <p:sp>
        <p:nvSpPr>
          <p:cNvPr id="4" name="Slaidi pildi kohatäide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35013"/>
            <a:ext cx="4897437" cy="36750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t-EE"/>
          </a:p>
        </p:txBody>
      </p:sp>
      <p:sp>
        <p:nvSpPr>
          <p:cNvPr id="5" name="Märkmete kohatäide 4"/>
          <p:cNvSpPr>
            <a:spLocks noGrp="1"/>
          </p:cNvSpPr>
          <p:nvPr>
            <p:ph type="body" sz="quarter" idx="3"/>
          </p:nvPr>
        </p:nvSpPr>
        <p:spPr>
          <a:xfrm>
            <a:off x="673577" y="4654828"/>
            <a:ext cx="5388610" cy="44098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t-EE" smtClean="0"/>
              <a:t>Muutke teksti laade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t-EE"/>
          </a:p>
        </p:txBody>
      </p:sp>
      <p:sp>
        <p:nvSpPr>
          <p:cNvPr id="6" name="Jaluse kohatäide 5"/>
          <p:cNvSpPr>
            <a:spLocks noGrp="1"/>
          </p:cNvSpPr>
          <p:nvPr>
            <p:ph type="ftr" sz="quarter" idx="4"/>
          </p:nvPr>
        </p:nvSpPr>
        <p:spPr>
          <a:xfrm>
            <a:off x="0" y="9307955"/>
            <a:ext cx="2918831" cy="48998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t-EE"/>
          </a:p>
        </p:txBody>
      </p:sp>
      <p:sp>
        <p:nvSpPr>
          <p:cNvPr id="7" name="Slaidinumbri kohatäide 6"/>
          <p:cNvSpPr>
            <a:spLocks noGrp="1"/>
          </p:cNvSpPr>
          <p:nvPr>
            <p:ph type="sldNum" sz="quarter" idx="5"/>
          </p:nvPr>
        </p:nvSpPr>
        <p:spPr>
          <a:xfrm>
            <a:off x="3815373" y="9307955"/>
            <a:ext cx="2918831" cy="48998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9CD9BCD-74C9-4AD0-9EED-544B6BF1B1BB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1203437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idi pildi kohatä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ärkmete kohatäid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4" name="Slaidinumbri kohatä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CD9BCD-74C9-4AD0-9EED-544B6BF1B1BB}" type="slidenum">
              <a:rPr lang="et-EE" smtClean="0"/>
              <a:t>4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3707041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itlislai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28600"/>
            <a:ext cx="7772400" cy="4571999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8800" spc="-80" baseline="0">
                <a:solidFill>
                  <a:schemeClr val="tx1"/>
                </a:solidFill>
              </a:defRPr>
            </a:lvl1pPr>
          </a:lstStyle>
          <a:p>
            <a:r>
              <a:rPr lang="et-EE" smtClean="0"/>
              <a:t>Muutke tiitli laadi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800600"/>
            <a:ext cx="6858000" cy="914400"/>
          </a:xfrm>
        </p:spPr>
        <p:txBody>
          <a:bodyPr/>
          <a:lstStyle>
            <a:lvl1pPr marL="0" indent="0" algn="l">
              <a:buNone/>
              <a:defRPr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t-EE" smtClean="0"/>
              <a:t>Klõpsake laadi muutmiseks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8B907-5500-4ADD-94F3-9693381A2CE1}" type="datetimeFigureOut">
              <a:rPr lang="et-EE" smtClean="0"/>
              <a:t>29.03.2012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DC0CE31F-3D7D-4CEC-ADDE-3CB76AE140C4}" type="slidenum">
              <a:rPr lang="et-EE" smtClean="0"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itel ja vertikaal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mtClean="0"/>
              <a:t>Muutke tiitli laadi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t-EE" smtClean="0"/>
              <a:t>Muutke teksti laade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8B907-5500-4ADD-94F3-9693381A2CE1}" type="datetimeFigureOut">
              <a:rPr lang="et-EE" smtClean="0"/>
              <a:t>29.03.2012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0CE31F-3D7D-4CEC-ADDE-3CB76AE140C4}" type="slidenum">
              <a:rPr lang="et-EE" smtClean="0"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altiitel ja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t-EE" smtClean="0"/>
              <a:t>Muutke tiitli laadi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t-EE" smtClean="0"/>
              <a:t>Muutke teksti laade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8B907-5500-4ADD-94F3-9693381A2CE1}" type="datetimeFigureOut">
              <a:rPr lang="et-EE" smtClean="0"/>
              <a:t>29.03.2012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0CE31F-3D7D-4CEC-ADDE-3CB76AE140C4}" type="slidenum">
              <a:rPr lang="et-EE" smtClean="0"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itel ja s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mtClean="0"/>
              <a:t>Muutke tiitli laadi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t-EE" smtClean="0"/>
              <a:t>Muutke teksti laade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8B907-5500-4ADD-94F3-9693381A2CE1}" type="datetimeFigureOut">
              <a:rPr lang="et-EE" smtClean="0"/>
              <a:t>29.03.2012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0CE31F-3D7D-4CEC-ADDE-3CB76AE140C4}" type="slidenum">
              <a:rPr lang="et-EE" smtClean="0"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Jaotise pä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77724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8800" b="0" cap="all" spc="-80" baseline="0">
                <a:solidFill>
                  <a:schemeClr val="tx1"/>
                </a:solidFill>
              </a:defRPr>
            </a:lvl1pPr>
          </a:lstStyle>
          <a:p>
            <a:r>
              <a:rPr lang="et-EE" smtClean="0"/>
              <a:t>Muutke tiitli laadi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1"/>
            <a:ext cx="77724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t-EE" smtClean="0"/>
              <a:t>Muutke teksti laade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8B907-5500-4ADD-94F3-9693381A2CE1}" type="datetimeFigureOut">
              <a:rPr lang="et-EE" smtClean="0"/>
              <a:t>29.03.2012</a:t>
            </a:fld>
            <a:endParaRPr lang="et-EE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C0CE31F-3D7D-4CEC-ADDE-3CB76AE140C4}" type="slidenum">
              <a:rPr lang="et-EE" smtClean="0"/>
              <a:t>‹#›</a:t>
            </a:fld>
            <a:endParaRPr lang="et-EE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t-E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 s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mtClean="0"/>
              <a:t>Muutke tiitli laadi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3068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t-EE" smtClean="0"/>
              <a:t>Muutke teksti laade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016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t-EE" smtClean="0"/>
              <a:t>Muutke teksti laade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8B907-5500-4ADD-94F3-9693381A2CE1}" type="datetimeFigureOut">
              <a:rPr lang="et-EE" smtClean="0"/>
              <a:t>29.03.2012</a:t>
            </a:fld>
            <a:endParaRPr lang="et-E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0CE31F-3D7D-4CEC-ADDE-3CB76AE140C4}" type="slidenum">
              <a:rPr lang="et-EE" smtClean="0"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õrdl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t-EE" smtClean="0"/>
              <a:t>Muutke tiitli laadi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7632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t-EE" smtClean="0"/>
              <a:t>Muutke teksti laade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7632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t-EE" smtClean="0"/>
              <a:t>Muutke teksti laade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208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et-EE" smtClean="0"/>
              <a:t>Muutke teksti laade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208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t-EE" smtClean="0"/>
              <a:t>Muutke teksti laade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8B907-5500-4ADD-94F3-9693381A2CE1}" type="datetimeFigureOut">
              <a:rPr lang="et-EE" smtClean="0"/>
              <a:t>29.03.2012</a:t>
            </a:fld>
            <a:endParaRPr lang="et-E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0CE31F-3D7D-4CEC-ADDE-3CB76AE140C4}" type="slidenum">
              <a:rPr lang="et-EE" smtClean="0"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inult pealkir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mtClean="0"/>
              <a:t>Muutke tiitli laadi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8B907-5500-4ADD-94F3-9693381A2CE1}" type="datetimeFigureOut">
              <a:rPr lang="et-EE" smtClean="0"/>
              <a:t>29.03.2012</a:t>
            </a:fld>
            <a:endParaRPr lang="et-E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0CE31F-3D7D-4CEC-ADDE-3CB76AE140C4}" type="slidenum">
              <a:rPr lang="et-EE" smtClean="0"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üh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8B907-5500-4ADD-94F3-9693381A2CE1}" type="datetimeFigureOut">
              <a:rPr lang="et-EE" smtClean="0"/>
              <a:t>29.03.2012</a:t>
            </a:fld>
            <a:endParaRPr lang="et-E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0CE31F-3D7D-4CEC-ADDE-3CB76AE140C4}" type="slidenum">
              <a:rPr lang="et-EE" smtClean="0"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Pealdisega s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0"/>
            <a:ext cx="5111750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t-EE" smtClean="0"/>
              <a:t>Muutke teksti laade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3008313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t-EE" smtClean="0"/>
              <a:t>Muutke teksti laade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8B907-5500-4ADD-94F3-9693381A2CE1}" type="datetimeFigureOut">
              <a:rPr lang="et-EE" smtClean="0"/>
              <a:t>29.03.2012</a:t>
            </a:fld>
            <a:endParaRPr lang="et-E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0CE31F-3D7D-4CEC-ADDE-3CB76AE140C4}" type="slidenum">
              <a:rPr lang="et-EE" smtClean="0"/>
              <a:t>‹#›</a:t>
            </a:fld>
            <a:endParaRPr lang="et-EE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mtClean="0"/>
              <a:t>Muutke tiitli laadi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ldiallkirjaga pi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9000877" cy="4846320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t-EE" smtClean="0"/>
              <a:t>Pildi lisamiseks klõpsake ikooni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715000"/>
            <a:ext cx="81534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t-EE" smtClean="0"/>
              <a:t>Muutke teksti laade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8B907-5500-4ADD-94F3-9693381A2CE1}" type="datetimeFigureOut">
              <a:rPr lang="et-EE" smtClean="0"/>
              <a:t>29.03.2012</a:t>
            </a:fld>
            <a:endParaRPr lang="et-E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DC0CE31F-3D7D-4CEC-ADDE-3CB76AE140C4}" type="slidenum">
              <a:rPr lang="et-EE" smtClean="0"/>
              <a:t>‹#›</a:t>
            </a:fld>
            <a:endParaRPr lang="et-EE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4953000"/>
            <a:ext cx="8153400" cy="762000"/>
          </a:xfrm>
        </p:spPr>
        <p:txBody>
          <a:bodyPr anchor="t">
            <a:normAutofit/>
          </a:bodyPr>
          <a:lstStyle>
            <a:lvl1pPr>
              <a:defRPr sz="3200"/>
            </a:lvl1pPr>
          </a:lstStyle>
          <a:p>
            <a:r>
              <a:rPr lang="et-EE" smtClean="0"/>
              <a:t>Muutke tiitli laadi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t-EE" smtClean="0"/>
              <a:t>Muutke tiitli laadi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t-EE" smtClean="0"/>
              <a:t>Muutke teksti laade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A688B907-5500-4ADD-94F3-9693381A2CE1}" type="datetimeFigureOut">
              <a:rPr lang="et-EE" smtClean="0"/>
              <a:t>29.03.2012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 b="1">
                <a:solidFill>
                  <a:schemeClr val="tx2"/>
                </a:solidFill>
              </a:defRPr>
            </a:lvl1pPr>
          </a:lstStyle>
          <a:p>
            <a:fld id="{DC0CE31F-3D7D-4CEC-ADDE-3CB76AE140C4}" type="slidenum">
              <a:rPr lang="et-EE" smtClean="0"/>
              <a:t>‹#›</a:t>
            </a:fld>
            <a:endParaRPr lang="et-EE"/>
          </a:p>
        </p:txBody>
      </p:sp>
      <p:sp>
        <p:nvSpPr>
          <p:cNvPr id="7" name="Rectangle 6"/>
          <p:cNvSpPr/>
          <p:nvPr/>
        </p:nvSpPr>
        <p:spPr>
          <a:xfrm>
            <a:off x="9001124" y="0"/>
            <a:ext cx="142876" cy="1371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001124" y="1371600"/>
            <a:ext cx="142876" cy="5486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 cap="all" spc="-6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spcAft>
          <a:spcPts val="600"/>
        </a:spcAft>
        <a:buFont typeface="Arial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t-EE" sz="6000" dirty="0"/>
              <a:t>Põlevkivi vajab senisest paremat vääristamist</a:t>
            </a:r>
            <a:br>
              <a:rPr lang="et-EE" sz="6000" dirty="0"/>
            </a:br>
            <a:endParaRPr lang="et-EE" sz="6000" dirty="0"/>
          </a:p>
        </p:txBody>
      </p:sp>
      <p:sp>
        <p:nvSpPr>
          <p:cNvPr id="3" name="Alapealkiri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55000" lnSpcReduction="20000"/>
          </a:bodyPr>
          <a:lstStyle/>
          <a:p>
            <a:pPr algn="r"/>
            <a:r>
              <a:rPr lang="et-EE" dirty="0"/>
              <a:t>Peep </a:t>
            </a:r>
            <a:r>
              <a:rPr lang="et-EE" dirty="0" err="1"/>
              <a:t>Siitam</a:t>
            </a:r>
            <a:r>
              <a:rPr lang="et-EE" dirty="0"/>
              <a:t>, Eesti Omanike Keskliit</a:t>
            </a:r>
          </a:p>
          <a:p>
            <a:pPr algn="r"/>
            <a:r>
              <a:rPr lang="et-EE" dirty="0" err="1"/>
              <a:t>Anto</a:t>
            </a:r>
            <a:r>
              <a:rPr lang="et-EE" dirty="0"/>
              <a:t> </a:t>
            </a:r>
            <a:r>
              <a:rPr lang="et-EE" dirty="0" err="1"/>
              <a:t>Raukas</a:t>
            </a:r>
            <a:r>
              <a:rPr lang="et-EE" dirty="0"/>
              <a:t>, Tallinna Tehnikaülikooli Geoloogia </a:t>
            </a:r>
            <a:r>
              <a:rPr lang="et-EE" dirty="0" smtClean="0"/>
              <a:t>Instituut</a:t>
            </a:r>
          </a:p>
          <a:p>
            <a:pPr algn="r"/>
            <a:r>
              <a:rPr lang="et-EE" dirty="0" smtClean="0"/>
              <a:t>Aprillikonverents 2012</a:t>
            </a:r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35029945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ealkiri 3"/>
          <p:cNvSpPr>
            <a:spLocks noGrp="1"/>
          </p:cNvSpPr>
          <p:nvPr>
            <p:ph type="title"/>
          </p:nvPr>
        </p:nvSpPr>
        <p:spPr>
          <a:xfrm>
            <a:off x="395536" y="2996952"/>
            <a:ext cx="8229600" cy="1143000"/>
          </a:xfrm>
        </p:spPr>
        <p:txBody>
          <a:bodyPr/>
          <a:lstStyle/>
          <a:p>
            <a:r>
              <a:rPr lang="et-EE" dirty="0" smtClean="0"/>
              <a:t>Tänan kuulamast!</a:t>
            </a:r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22581439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Maapõue kasutamisest</a:t>
            </a:r>
            <a:endParaRPr lang="et-EE" dirty="0"/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t-EE" u="sng" dirty="0" smtClean="0"/>
              <a:t>Säästva </a:t>
            </a:r>
            <a:r>
              <a:rPr lang="et-EE" u="sng" dirty="0"/>
              <a:t>arengu seadus</a:t>
            </a:r>
            <a:r>
              <a:rPr lang="et-EE" dirty="0"/>
              <a:t>: </a:t>
            </a:r>
            <a:r>
              <a:rPr lang="et-EE" dirty="0" smtClean="0"/>
              <a:t>„</a:t>
            </a:r>
            <a:r>
              <a:rPr lang="et-EE" dirty="0" smtClean="0"/>
              <a:t>….</a:t>
            </a:r>
            <a:r>
              <a:rPr lang="fi-FI" dirty="0" smtClean="0"/>
              <a:t> </a:t>
            </a:r>
            <a:r>
              <a:rPr lang="fi-FI" dirty="0" err="1" smtClean="0"/>
              <a:t>eesmärk</a:t>
            </a:r>
            <a:r>
              <a:rPr lang="et-EE" dirty="0" smtClean="0"/>
              <a:t> on </a:t>
            </a:r>
            <a:r>
              <a:rPr lang="et-EE" dirty="0"/>
              <a:t>tagada inimesi rahuldav </a:t>
            </a:r>
            <a:r>
              <a:rPr lang="et-EE" dirty="0" smtClean="0"/>
              <a:t>elukeskkond </a:t>
            </a:r>
            <a:r>
              <a:rPr lang="et-EE" dirty="0"/>
              <a:t>ja majanduse arenguks vajalikud ressursid looduskeskkonda oluliselt kahjustamata ning looduslikku mitmekesisust säilitades</a:t>
            </a:r>
            <a:r>
              <a:rPr lang="et-EE" dirty="0" smtClean="0"/>
              <a:t>.“</a:t>
            </a:r>
          </a:p>
          <a:p>
            <a:pPr marL="0" indent="0">
              <a:buNone/>
            </a:pPr>
            <a:r>
              <a:rPr lang="et-EE" u="sng" dirty="0" smtClean="0"/>
              <a:t>Maapõueseadus</a:t>
            </a:r>
            <a:r>
              <a:rPr lang="et-EE" dirty="0"/>
              <a:t>: </a:t>
            </a:r>
            <a:r>
              <a:rPr lang="et-EE" dirty="0" smtClean="0"/>
              <a:t>„</a:t>
            </a:r>
            <a:r>
              <a:rPr lang="et-EE" dirty="0" smtClean="0"/>
              <a:t>…</a:t>
            </a:r>
            <a:r>
              <a:rPr lang="et-EE" dirty="0" smtClean="0"/>
              <a:t> </a:t>
            </a:r>
            <a:r>
              <a:rPr lang="et-EE" dirty="0"/>
              <a:t>sätestab maapõue uurimise, kaitsmise ja kasutamise korra ning põhimõtted eesmärgiga tagada maapõue majanduslikult otstarbekas ja keskkonnasäästlik kasutamine</a:t>
            </a:r>
            <a:r>
              <a:rPr lang="et-EE" dirty="0" smtClean="0"/>
              <a:t>.“</a:t>
            </a:r>
          </a:p>
          <a:p>
            <a:pPr marL="0" indent="0">
              <a:buNone/>
            </a:pPr>
            <a:r>
              <a:rPr lang="et-EE" u="sng" dirty="0" smtClean="0"/>
              <a:t>Kaevandamisseadus</a:t>
            </a:r>
            <a:r>
              <a:rPr lang="et-EE" dirty="0"/>
              <a:t>: </a:t>
            </a:r>
            <a:r>
              <a:rPr lang="et-EE" dirty="0" smtClean="0"/>
              <a:t>„</a:t>
            </a:r>
            <a:r>
              <a:rPr lang="et-EE" dirty="0" smtClean="0"/>
              <a:t>…</a:t>
            </a:r>
            <a:r>
              <a:rPr lang="et-EE" dirty="0" smtClean="0"/>
              <a:t> </a:t>
            </a:r>
            <a:r>
              <a:rPr lang="et-EE" dirty="0"/>
              <a:t>sätestab inimese, vara ja keskkonna ohutuse ning maardlate säästliku kasutamise tagamiseks </a:t>
            </a:r>
            <a:r>
              <a:rPr lang="et-EE" dirty="0" smtClean="0"/>
              <a:t>nõuded.“</a:t>
            </a:r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20933562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ealkiri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Põlevkivikasutuse võimalused</a:t>
            </a:r>
            <a:endParaRPr lang="et-EE" dirty="0"/>
          </a:p>
        </p:txBody>
      </p:sp>
      <p:sp>
        <p:nvSpPr>
          <p:cNvPr id="6" name="Sisu kohatäide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t-EE" dirty="0" smtClean="0"/>
              <a:t>Otsepõletamine </a:t>
            </a:r>
            <a:r>
              <a:rPr lang="et-EE" dirty="0"/>
              <a:t>soojus- ja elektrienergia saamiseks; </a:t>
            </a:r>
            <a:endParaRPr lang="et-EE" dirty="0" smtClean="0"/>
          </a:p>
          <a:p>
            <a:pPr marL="514350" indent="-514350">
              <a:buFont typeface="+mj-lt"/>
              <a:buAutoNum type="arabicPeriod"/>
            </a:pPr>
            <a:r>
              <a:rPr lang="et-EE" dirty="0" smtClean="0"/>
              <a:t>Gaasistamine </a:t>
            </a:r>
            <a:r>
              <a:rPr lang="et-EE" dirty="0"/>
              <a:t>energeetilise ja sünteesgaasi </a:t>
            </a:r>
            <a:r>
              <a:rPr lang="et-EE" dirty="0" smtClean="0"/>
              <a:t>saamiseks;</a:t>
            </a:r>
          </a:p>
          <a:p>
            <a:pPr marL="514350" indent="-514350">
              <a:buFont typeface="+mj-lt"/>
              <a:buAutoNum type="arabicPeriod"/>
            </a:pPr>
            <a:r>
              <a:rPr lang="et-EE" dirty="0" smtClean="0"/>
              <a:t>Utmine </a:t>
            </a:r>
            <a:r>
              <a:rPr lang="et-EE" dirty="0"/>
              <a:t>sünteetilise vedelkütuse ja keemiatööstuse </a:t>
            </a:r>
            <a:r>
              <a:rPr lang="et-EE" dirty="0" smtClean="0"/>
              <a:t>tooraine </a:t>
            </a:r>
            <a:r>
              <a:rPr lang="et-EE" dirty="0"/>
              <a:t>saamiseks</a:t>
            </a:r>
            <a:r>
              <a:rPr lang="et-EE" dirty="0" smtClean="0"/>
              <a:t>.</a:t>
            </a:r>
          </a:p>
          <a:p>
            <a:pPr marL="0" indent="0">
              <a:buNone/>
            </a:pPr>
            <a:r>
              <a:rPr lang="et-EE" dirty="0" smtClean="0"/>
              <a:t>Kasutuse eesmärk peaks olema: ressursiomaniku </a:t>
            </a:r>
            <a:r>
              <a:rPr lang="et-EE" smtClean="0"/>
              <a:t>(riigi) maksimaalne kasu, </a:t>
            </a:r>
            <a:r>
              <a:rPr lang="et-EE" dirty="0" smtClean="0"/>
              <a:t>odav elekter pole enam võimalik (alates 2013).</a:t>
            </a:r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11415261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ealkiri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Põlevkivielektri täiskulu 2016</a:t>
            </a:r>
            <a:endParaRPr lang="et-EE" dirty="0"/>
          </a:p>
        </p:txBody>
      </p:sp>
      <p:graphicFrame>
        <p:nvGraphicFramePr>
          <p:cNvPr id="6" name="Sisu kohatäide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6532059"/>
              </p:ext>
            </p:extLst>
          </p:nvPr>
        </p:nvGraphicFramePr>
        <p:xfrm>
          <a:off x="467544" y="16288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611560" y="6525344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t-EE" dirty="0"/>
          </a:p>
        </p:txBody>
      </p:sp>
      <p:sp>
        <p:nvSpPr>
          <p:cNvPr id="3" name="TextBox 2"/>
          <p:cNvSpPr txBox="1"/>
          <p:nvPr/>
        </p:nvSpPr>
        <p:spPr>
          <a:xfrm>
            <a:off x="703925" y="6309320"/>
            <a:ext cx="8011296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t-EE" sz="1400" dirty="0" smtClean="0"/>
              <a:t>NEJ 8. </a:t>
            </a:r>
            <a:r>
              <a:rPr lang="et-EE" sz="1400" dirty="0"/>
              <a:t>ploki </a:t>
            </a:r>
            <a:r>
              <a:rPr lang="et-EE" sz="1400" dirty="0" smtClean="0"/>
              <a:t>andmed, </a:t>
            </a:r>
            <a:r>
              <a:rPr lang="et-EE" sz="1400" dirty="0"/>
              <a:t>40 %, biomassi </a:t>
            </a:r>
            <a:r>
              <a:rPr lang="et-EE" sz="1400" dirty="0" smtClean="0"/>
              <a:t>hind </a:t>
            </a:r>
            <a:r>
              <a:rPr lang="et-EE" sz="1400" dirty="0"/>
              <a:t>2012. aastal 18,5 </a:t>
            </a:r>
            <a:r>
              <a:rPr lang="et-EE" sz="1400" dirty="0" err="1"/>
              <a:t>€/MWh</a:t>
            </a:r>
            <a:r>
              <a:rPr lang="et-EE" sz="1400" dirty="0"/>
              <a:t>, CO</a:t>
            </a:r>
            <a:r>
              <a:rPr lang="et-EE" sz="1400" baseline="-25000" dirty="0"/>
              <a:t>2</a:t>
            </a:r>
            <a:r>
              <a:rPr lang="et-EE" sz="1400" dirty="0"/>
              <a:t> hind 25 </a:t>
            </a:r>
            <a:r>
              <a:rPr lang="et-EE" sz="1400" dirty="0" err="1"/>
              <a:t>€/t</a:t>
            </a:r>
            <a:r>
              <a:rPr lang="et-EE" sz="1400" dirty="0"/>
              <a:t>, </a:t>
            </a:r>
            <a:r>
              <a:rPr lang="et-EE" sz="1400" dirty="0" smtClean="0"/>
              <a:t>WACC </a:t>
            </a:r>
            <a:r>
              <a:rPr lang="et-EE" sz="1400" dirty="0"/>
              <a:t>8 %, </a:t>
            </a:r>
            <a:r>
              <a:rPr lang="et-EE" sz="1400" dirty="0" smtClean="0"/>
              <a:t>650 </a:t>
            </a:r>
            <a:r>
              <a:rPr lang="et-EE" sz="1400" dirty="0"/>
              <a:t>mln </a:t>
            </a:r>
            <a:r>
              <a:rPr lang="et-EE" sz="1400" dirty="0" smtClean="0"/>
              <a:t>€, </a:t>
            </a:r>
          </a:p>
          <a:p>
            <a:r>
              <a:rPr lang="et-EE" sz="1400" dirty="0" smtClean="0"/>
              <a:t>25 </a:t>
            </a:r>
            <a:r>
              <a:rPr lang="et-EE" sz="1400" dirty="0"/>
              <a:t>aastat, </a:t>
            </a:r>
            <a:r>
              <a:rPr lang="et-EE" sz="1400" dirty="0" smtClean="0"/>
              <a:t>kulude  ja turuhinna kasv aastas 3</a:t>
            </a:r>
            <a:r>
              <a:rPr lang="et-EE" sz="1400" dirty="0"/>
              <a:t> </a:t>
            </a:r>
            <a:r>
              <a:rPr lang="et-EE" sz="1400" dirty="0" smtClean="0"/>
              <a:t>%,</a:t>
            </a:r>
          </a:p>
          <a:p>
            <a:endParaRPr lang="et-EE" sz="1400" dirty="0"/>
          </a:p>
        </p:txBody>
      </p:sp>
    </p:spTree>
    <p:extLst>
      <p:ext uri="{BB962C8B-B14F-4D97-AF65-F5344CB8AC3E}">
        <p14:creationId xmlns:p14="http://schemas.microsoft.com/office/powerpoint/2010/main" val="23664689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Elektrihinna kujunemisest</a:t>
            </a:r>
            <a:endParaRPr lang="et-EE" dirty="0"/>
          </a:p>
        </p:txBody>
      </p:sp>
      <p:pic>
        <p:nvPicPr>
          <p:cNvPr id="4" name="Sisu kohatäide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584" y="1628800"/>
            <a:ext cx="7056784" cy="4608511"/>
          </a:xfrm>
        </p:spPr>
      </p:pic>
    </p:spTree>
    <p:extLst>
      <p:ext uri="{BB962C8B-B14F-4D97-AF65-F5344CB8AC3E}">
        <p14:creationId xmlns:p14="http://schemas.microsoft.com/office/powerpoint/2010/main" val="20815529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Autofit/>
          </a:bodyPr>
          <a:lstStyle/>
          <a:p>
            <a:r>
              <a:rPr lang="et-EE" sz="2800" dirty="0" smtClean="0"/>
              <a:t>Eesti energiamajanduse </a:t>
            </a:r>
            <a:r>
              <a:rPr lang="et-EE" sz="2800" dirty="0" smtClean="0"/>
              <a:t>subsideerimine (ETEK 2012)</a:t>
            </a:r>
            <a:endParaRPr lang="et-EE" sz="2800" dirty="0"/>
          </a:p>
        </p:txBody>
      </p:sp>
      <p:graphicFrame>
        <p:nvGraphicFramePr>
          <p:cNvPr id="4" name="Sisu kohatäide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19532055"/>
              </p:ext>
            </p:extLst>
          </p:nvPr>
        </p:nvGraphicFramePr>
        <p:xfrm>
          <a:off x="395536" y="90872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Ristkülik 8"/>
          <p:cNvSpPr>
            <a:spLocks noChangeArrowheads="1"/>
          </p:cNvSpPr>
          <p:nvPr/>
        </p:nvSpPr>
        <p:spPr bwMode="auto">
          <a:xfrm>
            <a:off x="193675" y="5085184"/>
            <a:ext cx="8950325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et-EE" sz="1200" b="1" dirty="0">
                <a:solidFill>
                  <a:srgbClr val="FF0000"/>
                </a:solidFill>
                <a:latin typeface="+mj-lt"/>
              </a:rPr>
              <a:t>Märkused</a:t>
            </a:r>
            <a:r>
              <a:rPr lang="en-GB" sz="1200" b="1" dirty="0">
                <a:solidFill>
                  <a:srgbClr val="FF0000"/>
                </a:solidFill>
                <a:latin typeface="+mj-lt"/>
              </a:rPr>
              <a:t>:</a:t>
            </a:r>
            <a:r>
              <a:rPr lang="et-EE" sz="1200" b="1" dirty="0">
                <a:solidFill>
                  <a:srgbClr val="FF0000"/>
                </a:solidFill>
                <a:latin typeface="+mj-lt"/>
              </a:rPr>
              <a:t> </a:t>
            </a:r>
            <a:endParaRPr lang="et-EE" sz="1200" b="1" dirty="0" smtClean="0">
              <a:solidFill>
                <a:srgbClr val="FF0000"/>
              </a:solidFill>
              <a:latin typeface="+mj-lt"/>
            </a:endParaRPr>
          </a:p>
          <a:p>
            <a:pPr>
              <a:defRPr/>
            </a:pPr>
            <a:r>
              <a:rPr lang="et-EE" sz="1200" b="1" dirty="0" smtClean="0">
                <a:solidFill>
                  <a:srgbClr val="FF0000"/>
                </a:solidFill>
                <a:latin typeface="+mj-lt"/>
              </a:rPr>
              <a:t>* Võrdlus kivisöega (CTL ja saamata kasum õlitootmisest)</a:t>
            </a:r>
          </a:p>
          <a:p>
            <a:pPr>
              <a:defRPr/>
            </a:pPr>
            <a:r>
              <a:rPr lang="et-EE" sz="1200" b="1" dirty="0" smtClean="0">
                <a:solidFill>
                  <a:srgbClr val="FF0000"/>
                </a:solidFill>
                <a:latin typeface="+mj-lt"/>
              </a:rPr>
              <a:t>**</a:t>
            </a:r>
            <a:r>
              <a:rPr lang="et-EE" sz="1200" b="1" dirty="0">
                <a:solidFill>
                  <a:srgbClr val="FF0000"/>
                </a:solidFill>
                <a:latin typeface="+mj-lt"/>
              </a:rPr>
              <a:t>2008-2012 </a:t>
            </a:r>
            <a:r>
              <a:rPr lang="et-EE" sz="1200" b="1" dirty="0" smtClean="0">
                <a:solidFill>
                  <a:srgbClr val="FF0000"/>
                </a:solidFill>
                <a:latin typeface="+mj-lt"/>
              </a:rPr>
              <a:t>– KKM kiri </a:t>
            </a:r>
            <a:r>
              <a:rPr lang="et-EE" sz="1200" b="1" dirty="0">
                <a:solidFill>
                  <a:srgbClr val="FF0000"/>
                </a:solidFill>
                <a:latin typeface="+mj-lt"/>
              </a:rPr>
              <a:t>14.02.2012 nr </a:t>
            </a:r>
            <a:r>
              <a:rPr lang="et-EE" sz="1200" b="1" dirty="0" smtClean="0">
                <a:solidFill>
                  <a:srgbClr val="FF0000"/>
                </a:solidFill>
                <a:latin typeface="+mj-lt"/>
              </a:rPr>
              <a:t>1-7/861-3:(2008-2012) </a:t>
            </a:r>
            <a:r>
              <a:rPr lang="et-EE" sz="1200" b="1" dirty="0">
                <a:solidFill>
                  <a:srgbClr val="FF0000"/>
                </a:solidFill>
                <a:latin typeface="+mj-lt"/>
              </a:rPr>
              <a:t>680 milj </a:t>
            </a:r>
            <a:r>
              <a:rPr lang="et-EE" sz="1200" b="1" dirty="0" err="1">
                <a:solidFill>
                  <a:srgbClr val="FF0000"/>
                </a:solidFill>
                <a:latin typeface="+mj-lt"/>
              </a:rPr>
              <a:t>eur</a:t>
            </a:r>
            <a:r>
              <a:rPr lang="et-EE" sz="1200" b="1" dirty="0">
                <a:solidFill>
                  <a:srgbClr val="FF0000"/>
                </a:solidFill>
                <a:latin typeface="+mj-lt"/>
              </a:rPr>
              <a:t>; 2007 a</a:t>
            </a:r>
            <a:r>
              <a:rPr lang="et-EE" sz="1200" b="1" dirty="0" smtClean="0">
                <a:solidFill>
                  <a:srgbClr val="FF0000"/>
                </a:solidFill>
                <a:latin typeface="+mj-lt"/>
              </a:rPr>
              <a:t>. EE aruanne</a:t>
            </a:r>
            <a:endParaRPr lang="et-EE" sz="1200" b="1" dirty="0">
              <a:solidFill>
                <a:srgbClr val="FF0000"/>
              </a:solidFill>
              <a:latin typeface="+mj-lt"/>
            </a:endParaRPr>
          </a:p>
          <a:p>
            <a:pPr>
              <a:defRPr/>
            </a:pPr>
            <a:r>
              <a:rPr lang="et-EE" sz="1200" b="1" dirty="0">
                <a:solidFill>
                  <a:srgbClr val="FF0000"/>
                </a:solidFill>
                <a:latin typeface="+mj-lt"/>
              </a:rPr>
              <a:t>*** 2012 a. </a:t>
            </a:r>
            <a:r>
              <a:rPr lang="et-EE" sz="1200" b="1" dirty="0" smtClean="0">
                <a:solidFill>
                  <a:srgbClr val="FF0000"/>
                </a:solidFill>
                <a:latin typeface="+mj-lt"/>
              </a:rPr>
              <a:t>RES, investeering EE aktsiakapitali</a:t>
            </a:r>
            <a:endParaRPr lang="et-EE" sz="1200" b="1" dirty="0">
              <a:solidFill>
                <a:srgbClr val="FF0000"/>
              </a:solidFill>
              <a:latin typeface="+mj-lt"/>
            </a:endParaRPr>
          </a:p>
          <a:p>
            <a:pPr>
              <a:defRPr/>
            </a:pPr>
            <a:r>
              <a:rPr lang="et-EE" sz="1200" b="1" dirty="0">
                <a:solidFill>
                  <a:srgbClr val="FF0000"/>
                </a:solidFill>
                <a:latin typeface="+mj-lt"/>
              </a:rPr>
              <a:t>****2008-2012 - </a:t>
            </a:r>
            <a:r>
              <a:rPr lang="et-EE" sz="1200" b="1" dirty="0" smtClean="0">
                <a:solidFill>
                  <a:srgbClr val="FF0000"/>
                </a:solidFill>
                <a:latin typeface="+mj-lt"/>
              </a:rPr>
              <a:t>KKM; </a:t>
            </a:r>
            <a:endParaRPr lang="et-EE" sz="1200" b="1" dirty="0">
              <a:solidFill>
                <a:srgbClr val="FF0000"/>
              </a:solidFill>
              <a:latin typeface="+mj-lt"/>
            </a:endParaRPr>
          </a:p>
          <a:p>
            <a:pPr>
              <a:defRPr/>
            </a:pPr>
            <a:r>
              <a:rPr lang="et-EE" sz="1200" b="1" dirty="0">
                <a:solidFill>
                  <a:srgbClr val="FF0000"/>
                </a:solidFill>
                <a:latin typeface="+mj-lt"/>
              </a:rPr>
              <a:t>*****</a:t>
            </a:r>
            <a:r>
              <a:rPr lang="et-EE" sz="1200" b="1" dirty="0" err="1" smtClean="0">
                <a:solidFill>
                  <a:srgbClr val="FF0000"/>
                </a:solidFill>
                <a:latin typeface="+mj-lt"/>
              </a:rPr>
              <a:t>ElTS</a:t>
            </a:r>
            <a:r>
              <a:rPr lang="et-EE" sz="1200" b="1" dirty="0" smtClean="0">
                <a:solidFill>
                  <a:srgbClr val="FF0000"/>
                </a:solidFill>
                <a:latin typeface="+mj-lt"/>
              </a:rPr>
              <a:t> </a:t>
            </a:r>
            <a:r>
              <a:rPr lang="et-EE" sz="1200" b="1" dirty="0">
                <a:solidFill>
                  <a:srgbClr val="FF0000"/>
                </a:solidFill>
                <a:latin typeface="+mj-lt"/>
              </a:rPr>
              <a:t>alusel </a:t>
            </a:r>
            <a:r>
              <a:rPr lang="et-EE" sz="1200" b="1" dirty="0" smtClean="0">
                <a:solidFill>
                  <a:srgbClr val="FF0000"/>
                </a:solidFill>
                <a:latin typeface="+mj-lt"/>
              </a:rPr>
              <a:t>NEJ </a:t>
            </a:r>
            <a:r>
              <a:rPr lang="et-EE" sz="1200" b="1" dirty="0">
                <a:solidFill>
                  <a:srgbClr val="FF0000"/>
                </a:solidFill>
                <a:latin typeface="+mj-lt"/>
              </a:rPr>
              <a:t>põlevkivi ja hakkepuidu koospõletamise eest makstav taastuvenergia tasu</a:t>
            </a:r>
          </a:p>
          <a:p>
            <a:pPr>
              <a:defRPr/>
            </a:pPr>
            <a:r>
              <a:rPr lang="et-EE" sz="1200" b="1" dirty="0">
                <a:solidFill>
                  <a:srgbClr val="FF0000"/>
                </a:solidFill>
                <a:latin typeface="+mj-lt"/>
              </a:rPr>
              <a:t>******</a:t>
            </a:r>
            <a:r>
              <a:rPr lang="et-EE" sz="1200" b="1" dirty="0" err="1" smtClean="0">
                <a:solidFill>
                  <a:srgbClr val="FF0000"/>
                </a:solidFill>
                <a:latin typeface="+mj-lt"/>
              </a:rPr>
              <a:t>ElTS</a:t>
            </a:r>
            <a:r>
              <a:rPr lang="et-EE" sz="1200" b="1" dirty="0" smtClean="0">
                <a:solidFill>
                  <a:srgbClr val="FF0000"/>
                </a:solidFill>
                <a:latin typeface="+mj-lt"/>
              </a:rPr>
              <a:t> </a:t>
            </a:r>
            <a:r>
              <a:rPr lang="et-EE" sz="1200" b="1" dirty="0">
                <a:solidFill>
                  <a:srgbClr val="FF0000"/>
                </a:solidFill>
                <a:latin typeface="+mj-lt"/>
              </a:rPr>
              <a:t>alusel tõhusas </a:t>
            </a:r>
            <a:r>
              <a:rPr lang="et-EE" sz="1200" b="1" dirty="0" err="1">
                <a:solidFill>
                  <a:srgbClr val="FF0000"/>
                </a:solidFill>
                <a:latin typeface="+mj-lt"/>
              </a:rPr>
              <a:t>koostootmisreziimis</a:t>
            </a:r>
            <a:r>
              <a:rPr lang="et-EE" sz="1200" b="1" dirty="0">
                <a:solidFill>
                  <a:srgbClr val="FF0000"/>
                </a:solidFill>
                <a:latin typeface="+mj-lt"/>
              </a:rPr>
              <a:t> fossiilsete allikate põletamise eest makstav tasu</a:t>
            </a:r>
          </a:p>
        </p:txBody>
      </p:sp>
    </p:spTree>
    <p:extLst>
      <p:ext uri="{BB962C8B-B14F-4D97-AF65-F5344CB8AC3E}">
        <p14:creationId xmlns:p14="http://schemas.microsoft.com/office/powerpoint/2010/main" val="16921024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t-EE" dirty="0" smtClean="0"/>
              <a:t>Globaalne energiamajanduse subsideerimine, mld USD, IEA</a:t>
            </a:r>
            <a:endParaRPr lang="et-EE" dirty="0"/>
          </a:p>
        </p:txBody>
      </p:sp>
      <p:graphicFrame>
        <p:nvGraphicFramePr>
          <p:cNvPr id="4" name="Sisu kohatäide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15971732"/>
              </p:ext>
            </p:extLst>
          </p:nvPr>
        </p:nvGraphicFramePr>
        <p:xfrm>
          <a:off x="457200" y="1752600"/>
          <a:ext cx="7620000" cy="43735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5210322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Keemiatoodete väärtuspüramiid</a:t>
            </a:r>
            <a:endParaRPr lang="et-EE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331640" y="1844824"/>
            <a:ext cx="6264696" cy="43204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765261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t-EE" dirty="0" smtClean="0"/>
              <a:t>Loodusvarade kasutusefektiivsuse maksimeerimisest</a:t>
            </a:r>
            <a:endParaRPr lang="et-EE" dirty="0"/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t-EE" dirty="0"/>
              <a:t>Printsiibis </a:t>
            </a:r>
            <a:r>
              <a:rPr lang="et-EE" dirty="0" smtClean="0"/>
              <a:t>on 2 valikut:</a:t>
            </a:r>
          </a:p>
          <a:p>
            <a:pPr marL="514350" indent="-514350">
              <a:buFont typeface="+mj-lt"/>
              <a:buAutoNum type="arabicPeriod"/>
            </a:pPr>
            <a:r>
              <a:rPr lang="et-EE" dirty="0" smtClean="0"/>
              <a:t>Arendada </a:t>
            </a:r>
            <a:r>
              <a:rPr lang="et-EE" dirty="0"/>
              <a:t>riigi eestvedamisel </a:t>
            </a:r>
            <a:r>
              <a:rPr lang="et-EE" u="sng" dirty="0" err="1" smtClean="0"/>
              <a:t>kasutus</a:t>
            </a:r>
            <a:r>
              <a:rPr lang="et-EE" dirty="0" err="1" smtClean="0"/>
              <a:t>tehnoloogia(d</a:t>
            </a:r>
            <a:r>
              <a:rPr lang="et-EE" dirty="0"/>
              <a:t>) ning anda selle/nende </a:t>
            </a:r>
            <a:r>
              <a:rPr lang="et-EE" dirty="0" err="1"/>
              <a:t>tehnoloogia(te</a:t>
            </a:r>
            <a:r>
              <a:rPr lang="et-EE" dirty="0"/>
              <a:t>) rakendamiseks enampakkumise tulemusena vastav kogus põlevkiviressurssi</a:t>
            </a:r>
            <a:r>
              <a:rPr lang="et-EE" dirty="0" smtClean="0"/>
              <a:t>,</a:t>
            </a:r>
          </a:p>
          <a:p>
            <a:pPr marL="514350" indent="-514350">
              <a:buFont typeface="+mj-lt"/>
              <a:buAutoNum type="arabicPeriod"/>
            </a:pPr>
            <a:r>
              <a:rPr lang="et-EE" dirty="0" smtClean="0"/>
              <a:t>Teadustöö tegemine </a:t>
            </a:r>
            <a:r>
              <a:rPr lang="et-EE" dirty="0"/>
              <a:t>eraettevõtluse </a:t>
            </a:r>
            <a:r>
              <a:rPr lang="et-EE" dirty="0" smtClean="0"/>
              <a:t>poolt, seega peab sisaldama maksma </a:t>
            </a:r>
            <a:r>
              <a:rPr lang="et-EE" dirty="0"/>
              <a:t>hüvitist neile, </a:t>
            </a:r>
            <a:r>
              <a:rPr lang="et-EE" dirty="0" smtClean="0"/>
              <a:t>kes </a:t>
            </a:r>
            <a:r>
              <a:rPr lang="et-EE" dirty="0"/>
              <a:t>põlevkiviressursi </a:t>
            </a:r>
            <a:r>
              <a:rPr lang="et-EE" u="sng" dirty="0" smtClean="0"/>
              <a:t>kasutamise</a:t>
            </a:r>
            <a:r>
              <a:rPr lang="et-EE" dirty="0" smtClean="0"/>
              <a:t> konkurssidel </a:t>
            </a:r>
            <a:r>
              <a:rPr lang="et-EE" dirty="0"/>
              <a:t>edukaks ei osutu. </a:t>
            </a:r>
          </a:p>
          <a:p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320718076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luline">
  <a:themeElements>
    <a:clrScheme name="Oluline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Oluline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luline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arkvarakomplekti Office kujundus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arkvarakomplekti Office kujundus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Essential</Template>
  <TotalTime>301</TotalTime>
  <Words>282</Words>
  <Application>Microsoft Office PowerPoint</Application>
  <PresentationFormat>Ekraaniseanss (4:3)</PresentationFormat>
  <Paragraphs>39</Paragraphs>
  <Slides>10</Slides>
  <Notes>1</Notes>
  <HiddenSlides>0</HiddenSlides>
  <MMClips>0</MMClips>
  <ScaleCrop>false</ScaleCrop>
  <HeadingPairs>
    <vt:vector size="4" baseType="variant">
      <vt:variant>
        <vt:lpstr>Kujundus</vt:lpstr>
      </vt:variant>
      <vt:variant>
        <vt:i4>1</vt:i4>
      </vt:variant>
      <vt:variant>
        <vt:lpstr>Slaidipealkirjad</vt:lpstr>
      </vt:variant>
      <vt:variant>
        <vt:i4>10</vt:i4>
      </vt:variant>
    </vt:vector>
  </HeadingPairs>
  <TitlesOfParts>
    <vt:vector size="11" baseType="lpstr">
      <vt:lpstr>Oluline</vt:lpstr>
      <vt:lpstr>Põlevkivi vajab senisest paremat vääristamist </vt:lpstr>
      <vt:lpstr>Maapõue kasutamisest</vt:lpstr>
      <vt:lpstr>Põlevkivikasutuse võimalused</vt:lpstr>
      <vt:lpstr>Põlevkivielektri täiskulu 2016</vt:lpstr>
      <vt:lpstr>Elektrihinna kujunemisest</vt:lpstr>
      <vt:lpstr>Eesti energiamajanduse subsideerimine (ETEK 2012)</vt:lpstr>
      <vt:lpstr>Globaalne energiamajanduse subsideerimine, mld USD, IEA</vt:lpstr>
      <vt:lpstr>Keemiatoodete väärtuspüramiid</vt:lpstr>
      <vt:lpstr>Loodusvarade kasutusefektiivsuse maksimeerimisest</vt:lpstr>
      <vt:lpstr>Tänan kuulamast!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Põlevkivielekter 2016</dc:title>
  <dc:creator>Peep</dc:creator>
  <cp:lastModifiedBy>Peep</cp:lastModifiedBy>
  <cp:revision>11</cp:revision>
  <cp:lastPrinted>2012-03-27T06:56:02Z</cp:lastPrinted>
  <dcterms:created xsi:type="dcterms:W3CDTF">2012-01-16T07:00:30Z</dcterms:created>
  <dcterms:modified xsi:type="dcterms:W3CDTF">2012-03-29T15:12:47Z</dcterms:modified>
</cp:coreProperties>
</file>