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8" r:id="rId1"/>
    <p:sldMasterId id="2147483860" r:id="rId2"/>
    <p:sldMasterId id="2147483872" r:id="rId3"/>
    <p:sldMasterId id="2147483884" r:id="rId4"/>
  </p:sldMasterIdLst>
  <p:notesMasterIdLst>
    <p:notesMasterId r:id="rId30"/>
  </p:notesMasterIdLst>
  <p:sldIdLst>
    <p:sldId id="256" r:id="rId5"/>
    <p:sldId id="284" r:id="rId6"/>
    <p:sldId id="262" r:id="rId7"/>
    <p:sldId id="263" r:id="rId8"/>
    <p:sldId id="264" r:id="rId9"/>
    <p:sldId id="265" r:id="rId10"/>
    <p:sldId id="266" r:id="rId11"/>
    <p:sldId id="267" r:id="rId12"/>
    <p:sldId id="280" r:id="rId13"/>
    <p:sldId id="269" r:id="rId14"/>
    <p:sldId id="270" r:id="rId15"/>
    <p:sldId id="271" r:id="rId16"/>
    <p:sldId id="272" r:id="rId17"/>
    <p:sldId id="273" r:id="rId18"/>
    <p:sldId id="259" r:id="rId19"/>
    <p:sldId id="278" r:id="rId20"/>
    <p:sldId id="282" r:id="rId21"/>
    <p:sldId id="283" r:id="rId22"/>
    <p:sldId id="285" r:id="rId23"/>
    <p:sldId id="277" r:id="rId24"/>
    <p:sldId id="275" r:id="rId25"/>
    <p:sldId id="276" r:id="rId26"/>
    <p:sldId id="279" r:id="rId27"/>
    <p:sldId id="261" r:id="rId28"/>
    <p:sldId id="286" r:id="rId29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i_t__leh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i_t__leh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i_t__leht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i_t__leh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i_t__leh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i_t__leh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i_t__leh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i_t__leh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i_t__leh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i_t__leh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i_t__leh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Leht1!$B$1</c:f>
              <c:strCache>
                <c:ptCount val="1"/>
                <c:pt idx="0">
                  <c:v>Biomass (EU15)</c:v>
                </c:pt>
              </c:strCache>
            </c:strRef>
          </c:tx>
          <c:spPr>
            <a:ln w="3810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Leht1!$A$2:$A$9</c:f>
              <c:numCache>
                <c:formatCode>General</c:formatCode>
                <c:ptCount val="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</c:numCache>
            </c:numRef>
          </c:cat>
          <c:val>
            <c:numRef>
              <c:f>Leht1!$B$2:$B$9</c:f>
              <c:numCache>
                <c:formatCode>General</c:formatCode>
                <c:ptCount val="8"/>
                <c:pt idx="0">
                  <c:v>4.0999999999999996</c:v>
                </c:pt>
                <c:pt idx="1">
                  <c:v>4</c:v>
                </c:pt>
                <c:pt idx="2">
                  <c:v>4.0999999999999996</c:v>
                </c:pt>
                <c:pt idx="3">
                  <c:v>3.8</c:v>
                </c:pt>
                <c:pt idx="4">
                  <c:v>4.2</c:v>
                </c:pt>
                <c:pt idx="5">
                  <c:v>4.0999999999999996</c:v>
                </c:pt>
                <c:pt idx="6">
                  <c:v>4</c:v>
                </c:pt>
                <c:pt idx="7">
                  <c:v>4.2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Leht1!$C$1</c:f>
              <c:strCache>
                <c:ptCount val="1"/>
                <c:pt idx="0">
                  <c:v>Mittemetallilised mineraalid (EU15)</c:v>
                </c:pt>
              </c:strCache>
            </c:strRef>
          </c:tx>
          <c:spPr>
            <a:ln w="82550">
              <a:solidFill>
                <a:schemeClr val="tx1">
                  <a:lumMod val="85000"/>
                  <a:lumOff val="15000"/>
                </a:schemeClr>
              </a:solidFill>
            </a:ln>
          </c:spPr>
          <c:marker>
            <c:symbol val="none"/>
          </c:marker>
          <c:cat>
            <c:numRef>
              <c:f>Leht1!$A$2:$A$9</c:f>
              <c:numCache>
                <c:formatCode>General</c:formatCode>
                <c:ptCount val="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</c:numCache>
            </c:numRef>
          </c:cat>
          <c:val>
            <c:numRef>
              <c:f>Leht1!$C$2:$C$9</c:f>
              <c:numCache>
                <c:formatCode>General</c:formatCode>
                <c:ptCount val="8"/>
                <c:pt idx="0">
                  <c:v>9.8000000000000007</c:v>
                </c:pt>
                <c:pt idx="1">
                  <c:v>9.6</c:v>
                </c:pt>
                <c:pt idx="2">
                  <c:v>9.3000000000000007</c:v>
                </c:pt>
                <c:pt idx="3">
                  <c:v>9.3000000000000007</c:v>
                </c:pt>
                <c:pt idx="4">
                  <c:v>9.5</c:v>
                </c:pt>
                <c:pt idx="5">
                  <c:v>9.6</c:v>
                </c:pt>
                <c:pt idx="6">
                  <c:v>10.1</c:v>
                </c:pt>
                <c:pt idx="7">
                  <c:v>10.1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Leht1!$D$1</c:f>
              <c:strCache>
                <c:ptCount val="1"/>
                <c:pt idx="0">
                  <c:v>Fossiilsed energiakandjad (EU15)</c:v>
                </c:pt>
              </c:strCache>
            </c:strRef>
          </c:tx>
          <c:spPr>
            <a:ln w="8255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Leht1!$A$2:$A$9</c:f>
              <c:numCache>
                <c:formatCode>General</c:formatCode>
                <c:ptCount val="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</c:numCache>
            </c:numRef>
          </c:cat>
          <c:val>
            <c:numRef>
              <c:f>Leht1!$D$2:$D$9</c:f>
              <c:numCache>
                <c:formatCode>General</c:formatCode>
                <c:ptCount val="8"/>
                <c:pt idx="0">
                  <c:v>4.4000000000000004</c:v>
                </c:pt>
                <c:pt idx="1">
                  <c:v>4.4000000000000004</c:v>
                </c:pt>
                <c:pt idx="2">
                  <c:v>4.4000000000000004</c:v>
                </c:pt>
                <c:pt idx="3">
                  <c:v>4.5</c:v>
                </c:pt>
                <c:pt idx="4">
                  <c:v>4.5999999999999996</c:v>
                </c:pt>
                <c:pt idx="5">
                  <c:v>4.5999999999999996</c:v>
                </c:pt>
                <c:pt idx="6">
                  <c:v>4.5999999999999996</c:v>
                </c:pt>
                <c:pt idx="7">
                  <c:v>4.5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Leht1!$E$1</c:f>
              <c:strCache>
                <c:ptCount val="1"/>
                <c:pt idx="0">
                  <c:v>Biomass (EE)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numRef>
              <c:f>Leht1!$A$2:$A$9</c:f>
              <c:numCache>
                <c:formatCode>General</c:formatCode>
                <c:ptCount val="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</c:numCache>
            </c:numRef>
          </c:cat>
          <c:val>
            <c:numRef>
              <c:f>Leht1!$E$2:$E$9</c:f>
              <c:numCache>
                <c:formatCode>General</c:formatCode>
                <c:ptCount val="8"/>
                <c:pt idx="0">
                  <c:v>1.5</c:v>
                </c:pt>
                <c:pt idx="1">
                  <c:v>2.2000000000000002</c:v>
                </c:pt>
                <c:pt idx="2">
                  <c:v>1.6</c:v>
                </c:pt>
                <c:pt idx="3">
                  <c:v>2.2000000000000002</c:v>
                </c:pt>
                <c:pt idx="4">
                  <c:v>3</c:v>
                </c:pt>
                <c:pt idx="5">
                  <c:v>2.5</c:v>
                </c:pt>
                <c:pt idx="6">
                  <c:v>2.6</c:v>
                </c:pt>
                <c:pt idx="7">
                  <c:v>3.7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Leht1!$F$1</c:f>
              <c:strCache>
                <c:ptCount val="1"/>
                <c:pt idx="0">
                  <c:v>Mittemetallilised mineraalid (EE) </c:v>
                </c:pt>
              </c:strCache>
            </c:strRef>
          </c:tx>
          <c:spPr>
            <a:ln w="8255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Leht1!$A$2:$A$9</c:f>
              <c:numCache>
                <c:formatCode>General</c:formatCode>
                <c:ptCount val="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</c:numCache>
            </c:numRef>
          </c:cat>
          <c:val>
            <c:numRef>
              <c:f>Leht1!$F$2:$F$9</c:f>
              <c:numCache>
                <c:formatCode>General</c:formatCode>
                <c:ptCount val="8"/>
                <c:pt idx="0">
                  <c:v>3.7</c:v>
                </c:pt>
                <c:pt idx="1">
                  <c:v>3.5</c:v>
                </c:pt>
                <c:pt idx="2">
                  <c:v>5.3</c:v>
                </c:pt>
                <c:pt idx="3">
                  <c:v>9</c:v>
                </c:pt>
                <c:pt idx="4">
                  <c:v>7.7</c:v>
                </c:pt>
                <c:pt idx="5">
                  <c:v>8.1999999999999993</c:v>
                </c:pt>
                <c:pt idx="6">
                  <c:v>10.5</c:v>
                </c:pt>
                <c:pt idx="7">
                  <c:v>12.4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Leht1!$G$1</c:f>
              <c:strCache>
                <c:ptCount val="1"/>
                <c:pt idx="0">
                  <c:v>Fossiilsed energiakandjad (EE)</c:v>
                </c:pt>
              </c:strCache>
            </c:strRef>
          </c:tx>
          <c:spPr>
            <a:ln w="762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Leht1!$A$2:$A$9</c:f>
              <c:numCache>
                <c:formatCode>General</c:formatCode>
                <c:ptCount val="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</c:numCache>
            </c:numRef>
          </c:cat>
          <c:val>
            <c:numRef>
              <c:f>Leht1!$G$2:$G$9</c:f>
              <c:numCache>
                <c:formatCode>General</c:formatCode>
                <c:ptCount val="8"/>
                <c:pt idx="0">
                  <c:v>8.8000000000000007</c:v>
                </c:pt>
                <c:pt idx="1">
                  <c:v>8.6999999999999993</c:v>
                </c:pt>
                <c:pt idx="2">
                  <c:v>9.4</c:v>
                </c:pt>
                <c:pt idx="3">
                  <c:v>11</c:v>
                </c:pt>
                <c:pt idx="4">
                  <c:v>10.5</c:v>
                </c:pt>
                <c:pt idx="5">
                  <c:v>10.4</c:v>
                </c:pt>
                <c:pt idx="6">
                  <c:v>10.5</c:v>
                </c:pt>
                <c:pt idx="7">
                  <c:v>12.2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8753408"/>
        <c:axId val="188754944"/>
      </c:lineChart>
      <c:catAx>
        <c:axId val="188753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8754944"/>
        <c:crosses val="autoZero"/>
        <c:auto val="1"/>
        <c:lblAlgn val="ctr"/>
        <c:lblOffset val="100"/>
        <c:noMultiLvlLbl val="0"/>
      </c:catAx>
      <c:valAx>
        <c:axId val="1887549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87534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608472769028869"/>
          <c:y val="0.12820976578738613"/>
          <c:w val="0.33442974142121124"/>
          <c:h val="0.8335666906689250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t-EE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Leht1!$B$1</c:f>
              <c:strCache>
                <c:ptCount val="1"/>
                <c:pt idx="0">
                  <c:v>Sari 1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Leht1!$A$2:$A$6</c:f>
              <c:strCache>
                <c:ptCount val="5"/>
                <c:pt idx="0">
                  <c:v>Eesti reguleeritud hind</c:v>
                </c:pt>
                <c:pt idx="1">
                  <c:v>NPS Eesti</c:v>
                </c:pt>
                <c:pt idx="2">
                  <c:v>NPS Soome</c:v>
                </c:pt>
                <c:pt idx="3">
                  <c:v>NPS Soome, IIIkv.</c:v>
                </c:pt>
                <c:pt idx="4">
                  <c:v>BaltPool</c:v>
                </c:pt>
              </c:strCache>
            </c:strRef>
          </c:cat>
          <c:val>
            <c:numRef>
              <c:f>Leht1!$B$2:$B$6</c:f>
              <c:numCache>
                <c:formatCode>General</c:formatCode>
                <c:ptCount val="5"/>
                <c:pt idx="0">
                  <c:v>30.7</c:v>
                </c:pt>
                <c:pt idx="1">
                  <c:v>45</c:v>
                </c:pt>
                <c:pt idx="2">
                  <c:v>53.3</c:v>
                </c:pt>
                <c:pt idx="3">
                  <c:v>36</c:v>
                </c:pt>
                <c:pt idx="4">
                  <c:v>46.2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979456"/>
        <c:axId val="36982784"/>
      </c:barChart>
      <c:catAx>
        <c:axId val="36979456"/>
        <c:scaling>
          <c:orientation val="minMax"/>
        </c:scaling>
        <c:delete val="0"/>
        <c:axPos val="b"/>
        <c:majorTickMark val="out"/>
        <c:minorTickMark val="none"/>
        <c:tickLblPos val="nextTo"/>
        <c:crossAx val="36982784"/>
        <c:crosses val="autoZero"/>
        <c:auto val="1"/>
        <c:lblAlgn val="ctr"/>
        <c:lblOffset val="100"/>
        <c:noMultiLvlLbl val="0"/>
      </c:catAx>
      <c:valAx>
        <c:axId val="369827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69794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t-EE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/>
              <a:t>Elektri</a:t>
            </a:r>
            <a:r>
              <a:rPr lang="en-US" dirty="0"/>
              <a:t> </a:t>
            </a:r>
            <a:r>
              <a:rPr lang="en-US" dirty="0" err="1"/>
              <a:t>lõpptarbimise</a:t>
            </a:r>
            <a:r>
              <a:rPr lang="en-US" dirty="0"/>
              <a:t> </a:t>
            </a:r>
            <a:r>
              <a:rPr lang="en-US" dirty="0" err="1" smtClean="0"/>
              <a:t>hin</a:t>
            </a:r>
            <a:r>
              <a:rPr lang="et-EE" dirty="0" smtClean="0"/>
              <a:t>na</a:t>
            </a:r>
            <a:r>
              <a:rPr lang="et-EE" baseline="0" dirty="0" smtClean="0"/>
              <a:t> kujunemine 2009a, </a:t>
            </a:r>
            <a:r>
              <a:rPr lang="et-EE" baseline="0" dirty="0" err="1" smtClean="0"/>
              <a:t>EUR/MWh</a:t>
            </a:r>
            <a:r>
              <a:rPr lang="et-EE" baseline="0" dirty="0" smtClean="0"/>
              <a:t>, allikas: Konkurentsiamet</a:t>
            </a:r>
          </a:p>
          <a:p>
            <a:pPr>
              <a:defRPr/>
            </a:pPr>
            <a:endParaRPr lang="en-US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6.7584205203253284E-2"/>
          <c:y val="0.21956367991632367"/>
          <c:w val="0.92025239532772218"/>
          <c:h val="0.643047452722055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Leht1!$B$1</c:f>
              <c:strCache>
                <c:ptCount val="1"/>
                <c:pt idx="0">
                  <c:v>Elektri lõpptarbimise hind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Leht1!$A$2:$A$6</c:f>
              <c:strCache>
                <c:ptCount val="5"/>
                <c:pt idx="0">
                  <c:v>Võrgutasud</c:v>
                </c:pt>
                <c:pt idx="1">
                  <c:v>Elektrienergia</c:v>
                </c:pt>
                <c:pt idx="2">
                  <c:v>Elektriaktsiis</c:v>
                </c:pt>
                <c:pt idx="3">
                  <c:v>Taastuvenergia toetus</c:v>
                </c:pt>
                <c:pt idx="4">
                  <c:v>Käibemaks</c:v>
                </c:pt>
              </c:strCache>
            </c:strRef>
          </c:cat>
          <c:val>
            <c:numRef>
              <c:f>Leht1!$B$2:$B$6</c:f>
              <c:numCache>
                <c:formatCode>General</c:formatCode>
                <c:ptCount val="5"/>
                <c:pt idx="0">
                  <c:v>38.42</c:v>
                </c:pt>
                <c:pt idx="1">
                  <c:v>32.869999999999997</c:v>
                </c:pt>
                <c:pt idx="2">
                  <c:v>3.2</c:v>
                </c:pt>
                <c:pt idx="3">
                  <c:v>3.88</c:v>
                </c:pt>
                <c:pt idx="4">
                  <c:v>14.89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005184"/>
        <c:axId val="37011840"/>
      </c:barChart>
      <c:catAx>
        <c:axId val="37005184"/>
        <c:scaling>
          <c:orientation val="minMax"/>
        </c:scaling>
        <c:delete val="0"/>
        <c:axPos val="b"/>
        <c:majorTickMark val="out"/>
        <c:minorTickMark val="none"/>
        <c:tickLblPos val="nextTo"/>
        <c:crossAx val="37011840"/>
        <c:crosses val="autoZero"/>
        <c:auto val="1"/>
        <c:lblAlgn val="ctr"/>
        <c:lblOffset val="100"/>
        <c:noMultiLvlLbl val="0"/>
      </c:catAx>
      <c:valAx>
        <c:axId val="370118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70051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t-E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Leht1!$B$1</c:f>
              <c:strCache>
                <c:ptCount val="1"/>
                <c:pt idx="0">
                  <c:v>Kütused, GJ</c:v>
                </c:pt>
              </c:strCache>
            </c:strRef>
          </c:tx>
          <c:invertIfNegative val="0"/>
          <c:trendline>
            <c:spPr>
              <a:ln>
                <a:solidFill>
                  <a:schemeClr val="accent1"/>
                </a:solidFill>
              </a:ln>
            </c:spPr>
            <c:trendlineType val="linear"/>
            <c:dispRSqr val="0"/>
            <c:dispEq val="0"/>
          </c:trendline>
          <c:cat>
            <c:numRef>
              <c:f>Leht1!$A$2:$A$7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cat>
          <c:val>
            <c:numRef>
              <c:f>Leht1!$B$2:$B$7</c:f>
              <c:numCache>
                <c:formatCode>General</c:formatCode>
                <c:ptCount val="6"/>
                <c:pt idx="0">
                  <c:v>60973</c:v>
                </c:pt>
                <c:pt idx="1">
                  <c:v>61921</c:v>
                </c:pt>
                <c:pt idx="2">
                  <c:v>73541</c:v>
                </c:pt>
                <c:pt idx="3">
                  <c:v>69142</c:v>
                </c:pt>
                <c:pt idx="4">
                  <c:v>62186</c:v>
                </c:pt>
                <c:pt idx="5">
                  <c:v>64240</c:v>
                </c:pt>
              </c:numCache>
            </c:numRef>
          </c:val>
        </c:ser>
        <c:ser>
          <c:idx val="1"/>
          <c:order val="1"/>
          <c:tx>
            <c:strRef>
              <c:f>Leht1!$C$1</c:f>
              <c:strCache>
                <c:ptCount val="1"/>
                <c:pt idx="0">
                  <c:v>Elektrienergia, GJ</c:v>
                </c:pt>
              </c:strCache>
            </c:strRef>
          </c:tx>
          <c:invertIfNegative val="0"/>
          <c:trendline>
            <c:spPr>
              <a:ln>
                <a:solidFill>
                  <a:schemeClr val="accent2"/>
                </a:solidFill>
              </a:ln>
            </c:spPr>
            <c:trendlineType val="linear"/>
            <c:dispRSqr val="0"/>
            <c:dispEq val="0"/>
          </c:trendline>
          <c:cat>
            <c:numRef>
              <c:f>Leht1!$A$2:$A$7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cat>
          <c:val>
            <c:numRef>
              <c:f>Leht1!$C$2:$C$7</c:f>
              <c:numCache>
                <c:formatCode>General</c:formatCode>
                <c:ptCount val="6"/>
                <c:pt idx="0">
                  <c:v>21680</c:v>
                </c:pt>
                <c:pt idx="1">
                  <c:v>23302</c:v>
                </c:pt>
                <c:pt idx="2">
                  <c:v>24395</c:v>
                </c:pt>
                <c:pt idx="3">
                  <c:v>24859</c:v>
                </c:pt>
                <c:pt idx="4">
                  <c:v>23278</c:v>
                </c:pt>
                <c:pt idx="5">
                  <c:v>24821</c:v>
                </c:pt>
              </c:numCache>
            </c:numRef>
          </c:val>
        </c:ser>
        <c:ser>
          <c:idx val="2"/>
          <c:order val="2"/>
          <c:tx>
            <c:strRef>
              <c:f>Leht1!$D$1</c:f>
              <c:strCache>
                <c:ptCount val="1"/>
                <c:pt idx="0">
                  <c:v>Soojus, GJ</c:v>
                </c:pt>
              </c:strCache>
            </c:strRef>
          </c:tx>
          <c:invertIfNegative val="0"/>
          <c:trendline>
            <c:spPr>
              <a:ln>
                <a:solidFill>
                  <a:schemeClr val="accent3"/>
                </a:solidFill>
              </a:ln>
            </c:spPr>
            <c:trendlineType val="linear"/>
            <c:dispRSqr val="0"/>
            <c:dispEq val="0"/>
          </c:trendline>
          <c:cat>
            <c:numRef>
              <c:f>Leht1!$A$2:$A$7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cat>
          <c:val>
            <c:numRef>
              <c:f>Leht1!$D$2:$D$7</c:f>
              <c:numCache>
                <c:formatCode>General</c:formatCode>
                <c:ptCount val="6"/>
                <c:pt idx="0">
                  <c:v>32217</c:v>
                </c:pt>
                <c:pt idx="1">
                  <c:v>31792</c:v>
                </c:pt>
                <c:pt idx="2">
                  <c:v>31127</c:v>
                </c:pt>
                <c:pt idx="3">
                  <c:v>28283</c:v>
                </c:pt>
                <c:pt idx="4">
                  <c:v>27560</c:v>
                </c:pt>
                <c:pt idx="5">
                  <c:v>29721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36224"/>
        <c:axId val="1637760"/>
      </c:barChart>
      <c:catAx>
        <c:axId val="1636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37760"/>
        <c:crosses val="autoZero"/>
        <c:auto val="1"/>
        <c:lblAlgn val="ctr"/>
        <c:lblOffset val="100"/>
        <c:noMultiLvlLbl val="0"/>
      </c:catAx>
      <c:valAx>
        <c:axId val="16377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36224"/>
        <c:crosses val="autoZero"/>
        <c:crossBetween val="between"/>
      </c:valAx>
    </c:plotArea>
    <c:legend>
      <c:legendPos val="r"/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t-E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Leht1!$B$1</c:f>
              <c:strCache>
                <c:ptCount val="1"/>
                <c:pt idx="0">
                  <c:v>Elektrienergia tarbimine, GJ/a</c:v>
                </c:pt>
              </c:strCache>
            </c:strRef>
          </c:tx>
          <c:invertIfNegative val="0"/>
          <c:trendline>
            <c:spPr>
              <a:ln w="22225" cmpd="sng">
                <a:solidFill>
                  <a:schemeClr val="accent1"/>
                </a:solidFill>
              </a:ln>
            </c:spPr>
            <c:trendlineType val="linear"/>
            <c:dispRSqr val="0"/>
            <c:dispEq val="0"/>
          </c:trendline>
          <c:cat>
            <c:numRef>
              <c:f>Leht1!$A$2:$A$7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cat>
          <c:val>
            <c:numRef>
              <c:f>Leht1!$B$2:$B$7</c:f>
              <c:numCache>
                <c:formatCode>General</c:formatCode>
                <c:ptCount val="6"/>
                <c:pt idx="0">
                  <c:v>21680</c:v>
                </c:pt>
                <c:pt idx="1">
                  <c:v>23302</c:v>
                </c:pt>
                <c:pt idx="2">
                  <c:v>24395</c:v>
                </c:pt>
                <c:pt idx="3">
                  <c:v>24859</c:v>
                </c:pt>
                <c:pt idx="4">
                  <c:v>23278</c:v>
                </c:pt>
                <c:pt idx="5">
                  <c:v>24821</c:v>
                </c:pt>
              </c:numCache>
            </c:numRef>
          </c:val>
        </c:ser>
        <c:ser>
          <c:idx val="1"/>
          <c:order val="1"/>
          <c:tx>
            <c:strRef>
              <c:f>Leht1!$C$1</c:f>
              <c:strCache>
                <c:ptCount val="1"/>
                <c:pt idx="0">
                  <c:v>SKP, milj.EUR, aheldatud 2005</c:v>
                </c:pt>
              </c:strCache>
            </c:strRef>
          </c:tx>
          <c:invertIfNegative val="0"/>
          <c:trendline>
            <c:spPr>
              <a:ln>
                <a:solidFill>
                  <a:schemeClr val="accent2"/>
                </a:solidFill>
              </a:ln>
            </c:spPr>
            <c:trendlineType val="linear"/>
            <c:dispRSqr val="0"/>
            <c:dispEq val="0"/>
          </c:trendline>
          <c:cat>
            <c:numRef>
              <c:f>Leht1!$A$2:$A$7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cat>
          <c:val>
            <c:numRef>
              <c:f>Leht1!$C$2:$C$7</c:f>
              <c:numCache>
                <c:formatCode>General</c:formatCode>
                <c:ptCount val="6"/>
                <c:pt idx="0">
                  <c:v>11181.73983</c:v>
                </c:pt>
                <c:pt idx="1">
                  <c:v>12310.798489999999</c:v>
                </c:pt>
                <c:pt idx="2">
                  <c:v>13233.14862</c:v>
                </c:pt>
                <c:pt idx="3">
                  <c:v>12747.400589999999</c:v>
                </c:pt>
                <c:pt idx="4">
                  <c:v>10929.89243</c:v>
                </c:pt>
                <c:pt idx="5">
                  <c:v>11177.293250000001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178944"/>
        <c:axId val="34180480"/>
      </c:barChart>
      <c:catAx>
        <c:axId val="34178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4180480"/>
        <c:crosses val="autoZero"/>
        <c:auto val="1"/>
        <c:lblAlgn val="ctr"/>
        <c:lblOffset val="100"/>
        <c:noMultiLvlLbl val="0"/>
      </c:catAx>
      <c:valAx>
        <c:axId val="341804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178944"/>
        <c:crosses val="autoZero"/>
        <c:crossBetween val="between"/>
      </c:valAx>
    </c:plotArea>
    <c:legend>
      <c:legendPos val="r"/>
      <c:legendEntry>
        <c:idx val="2"/>
        <c:delete val="1"/>
      </c:legendEntry>
      <c:legendEntry>
        <c:idx val="3"/>
        <c:delete val="1"/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t-E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Leht1!$B$1</c:f>
              <c:strCache>
                <c:ptCount val="1"/>
                <c:pt idx="0">
                  <c:v>Põlevkivi, 10EUR/t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Leht1!$A$2</c:f>
              <c:strCache>
                <c:ptCount val="1"/>
                <c:pt idx="0">
                  <c:v>Kütteväärtuse hind EUR/GJ</c:v>
                </c:pt>
              </c:strCache>
            </c:strRef>
          </c:cat>
          <c:val>
            <c:numRef>
              <c:f>Leht1!$B$2</c:f>
              <c:numCache>
                <c:formatCode>General</c:formatCode>
                <c:ptCount val="1"/>
                <c:pt idx="0">
                  <c:v>1.19</c:v>
                </c:pt>
              </c:numCache>
            </c:numRef>
          </c:val>
        </c:ser>
        <c:ser>
          <c:idx val="1"/>
          <c:order val="1"/>
          <c:tx>
            <c:strRef>
              <c:f>Leht1!$C$1</c:f>
              <c:strCache>
                <c:ptCount val="1"/>
                <c:pt idx="0">
                  <c:v>Kivisüsi, 86 EUR/t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Leht1!$A$2</c:f>
              <c:strCache>
                <c:ptCount val="1"/>
                <c:pt idx="0">
                  <c:v>Kütteväärtuse hind EUR/GJ</c:v>
                </c:pt>
              </c:strCache>
            </c:strRef>
          </c:cat>
          <c:val>
            <c:numRef>
              <c:f>Leht1!$C$2</c:f>
              <c:numCache>
                <c:formatCode>General</c:formatCode>
                <c:ptCount val="1"/>
                <c:pt idx="0">
                  <c:v>3.48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215040"/>
        <c:axId val="34216576"/>
      </c:barChart>
      <c:catAx>
        <c:axId val="34215040"/>
        <c:scaling>
          <c:orientation val="minMax"/>
        </c:scaling>
        <c:delete val="0"/>
        <c:axPos val="b"/>
        <c:majorTickMark val="out"/>
        <c:minorTickMark val="none"/>
        <c:tickLblPos val="nextTo"/>
        <c:crossAx val="34216576"/>
        <c:crosses val="autoZero"/>
        <c:auto val="1"/>
        <c:lblAlgn val="ctr"/>
        <c:lblOffset val="100"/>
        <c:noMultiLvlLbl val="0"/>
      </c:catAx>
      <c:valAx>
        <c:axId val="342165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2150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t-E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Leht1!$B$1</c:f>
              <c:strCache>
                <c:ptCount val="1"/>
                <c:pt idx="0">
                  <c:v>2009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Leht1!$A$2:$A$3</c:f>
              <c:strCache>
                <c:ptCount val="2"/>
                <c:pt idx="0">
                  <c:v>Fossiilid</c:v>
                </c:pt>
                <c:pt idx="1">
                  <c:v>Taastuvad</c:v>
                </c:pt>
              </c:strCache>
            </c:strRef>
          </c:cat>
          <c:val>
            <c:numRef>
              <c:f>Leht1!$B$2:$B$3</c:f>
              <c:numCache>
                <c:formatCode>General</c:formatCode>
                <c:ptCount val="2"/>
                <c:pt idx="0">
                  <c:v>409</c:v>
                </c:pt>
                <c:pt idx="1">
                  <c:v>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699136"/>
        <c:axId val="34700672"/>
      </c:barChart>
      <c:catAx>
        <c:axId val="34699136"/>
        <c:scaling>
          <c:orientation val="minMax"/>
        </c:scaling>
        <c:delete val="0"/>
        <c:axPos val="b"/>
        <c:majorTickMark val="out"/>
        <c:minorTickMark val="none"/>
        <c:tickLblPos val="nextTo"/>
        <c:crossAx val="34700672"/>
        <c:crosses val="autoZero"/>
        <c:auto val="1"/>
        <c:lblAlgn val="ctr"/>
        <c:lblOffset val="100"/>
        <c:noMultiLvlLbl val="0"/>
      </c:catAx>
      <c:valAx>
        <c:axId val="347006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6991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t-E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500714413840455"/>
          <c:y val="5.1386029061916014E-2"/>
          <c:w val="0.69042883386630871"/>
          <c:h val="0.486165017584139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Leht1!$B$1</c:f>
              <c:strCache>
                <c:ptCount val="1"/>
                <c:pt idx="0">
                  <c:v>Sari 1</c:v>
                </c:pt>
              </c:strCache>
            </c:strRef>
          </c:tx>
          <c:invertIfNegative val="0"/>
          <c:dLbls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Leht1!$A$2:$A$6</c:f>
              <c:strCache>
                <c:ptCount val="4"/>
                <c:pt idx="0">
                  <c:v>Põlevkivi subsiidium, 20EUR/t</c:v>
                </c:pt>
                <c:pt idx="1">
                  <c:v>Tasuta CO2 kvoot</c:v>
                </c:pt>
                <c:pt idx="2">
                  <c:v>Põlevkivi toetus kokku</c:v>
                </c:pt>
                <c:pt idx="3">
                  <c:v>Taastuvenergia toetus</c:v>
                </c:pt>
              </c:strCache>
            </c:strRef>
          </c:cat>
          <c:val>
            <c:numRef>
              <c:f>Leht1!$B$2:$B$6</c:f>
              <c:numCache>
                <c:formatCode>0</c:formatCode>
                <c:ptCount val="5"/>
                <c:pt idx="0" formatCode="General">
                  <c:v>300</c:v>
                </c:pt>
                <c:pt idx="1">
                  <c:v>120.54000000000002</c:v>
                </c:pt>
                <c:pt idx="2">
                  <c:v>420.54</c:v>
                </c:pt>
                <c:pt idx="3" formatCode="General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722560"/>
        <c:axId val="34724096"/>
      </c:barChart>
      <c:catAx>
        <c:axId val="34722560"/>
        <c:scaling>
          <c:orientation val="minMax"/>
        </c:scaling>
        <c:delete val="0"/>
        <c:axPos val="b"/>
        <c:majorTickMark val="out"/>
        <c:minorTickMark val="none"/>
        <c:tickLblPos val="nextTo"/>
        <c:crossAx val="34724096"/>
        <c:crosses val="autoZero"/>
        <c:auto val="1"/>
        <c:lblAlgn val="ctr"/>
        <c:lblOffset val="100"/>
        <c:noMultiLvlLbl val="0"/>
      </c:catAx>
      <c:valAx>
        <c:axId val="347240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7225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t-EE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Leht1!$B$1</c:f>
              <c:strCache>
                <c:ptCount val="1"/>
                <c:pt idx="0">
                  <c:v>NEJ muutuvkulu, EUR/MWh</c:v>
                </c:pt>
              </c:strCache>
            </c:strRef>
          </c:tx>
          <c:invertIfNegative val="0"/>
          <c:dPt>
            <c:idx val="2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Leht1!$A$2:$A$6</c:f>
              <c:strCache>
                <c:ptCount val="5"/>
                <c:pt idx="0">
                  <c:v>NEJ täiskulu*, EUR/MWh 8000 ja 3000t</c:v>
                </c:pt>
                <c:pt idx="1">
                  <c:v>50% biomass, EUR/MWh NEJ 8000 ja 3000t</c:v>
                </c:pt>
                <c:pt idx="2">
                  <c:v>Turuhind, keskmine, EUR/MWh</c:v>
                </c:pt>
                <c:pt idx="3">
                  <c:v>MKM plaan tuul</c:v>
                </c:pt>
                <c:pt idx="4">
                  <c:v>MKM plaan, CHP ja hüdro</c:v>
                </c:pt>
              </c:strCache>
            </c:strRef>
          </c:cat>
          <c:val>
            <c:numRef>
              <c:f>Leht1!$B$2:$B$6</c:f>
              <c:numCache>
                <c:formatCode>General</c:formatCode>
                <c:ptCount val="5"/>
                <c:pt idx="0">
                  <c:v>28</c:v>
                </c:pt>
                <c:pt idx="1">
                  <c:v>79</c:v>
                </c:pt>
                <c:pt idx="2">
                  <c:v>62</c:v>
                </c:pt>
                <c:pt idx="3">
                  <c:v>86</c:v>
                </c:pt>
                <c:pt idx="4">
                  <c:v>74</c:v>
                </c:pt>
              </c:numCache>
            </c:numRef>
          </c:val>
        </c:ser>
        <c:ser>
          <c:idx val="1"/>
          <c:order val="1"/>
          <c:tx>
            <c:strRef>
              <c:f>Leht1!$C$1</c:f>
              <c:strCache>
                <c:ptCount val="1"/>
                <c:pt idx="0">
                  <c:v>CO2 kulu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Leht1!$A$2:$A$6</c:f>
              <c:strCache>
                <c:ptCount val="5"/>
                <c:pt idx="0">
                  <c:v>NEJ täiskulu*, EUR/MWh 8000 ja 3000t</c:v>
                </c:pt>
                <c:pt idx="1">
                  <c:v>50% biomass, EUR/MWh NEJ 8000 ja 3000t</c:v>
                </c:pt>
                <c:pt idx="2">
                  <c:v>Turuhind, keskmine, EUR/MWh</c:v>
                </c:pt>
                <c:pt idx="3">
                  <c:v>MKM plaan tuul</c:v>
                </c:pt>
                <c:pt idx="4">
                  <c:v>MKM plaan, CHP ja hüdro</c:v>
                </c:pt>
              </c:strCache>
            </c:strRef>
          </c:cat>
          <c:val>
            <c:numRef>
              <c:f>Leht1!$C$2:$C$6</c:f>
              <c:numCache>
                <c:formatCode>General</c:formatCode>
                <c:ptCount val="5"/>
                <c:pt idx="0">
                  <c:v>27</c:v>
                </c:pt>
                <c:pt idx="1">
                  <c:v>14</c:v>
                </c:pt>
              </c:numCache>
            </c:numRef>
          </c:val>
        </c:ser>
        <c:ser>
          <c:idx val="2"/>
          <c:order val="2"/>
          <c:tx>
            <c:strRef>
              <c:f>Leht1!$D$1</c:f>
              <c:strCache>
                <c:ptCount val="1"/>
                <c:pt idx="0">
                  <c:v>Kapitalikulu 8000t/a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Leht1!$A$2:$A$6</c:f>
              <c:strCache>
                <c:ptCount val="5"/>
                <c:pt idx="0">
                  <c:v>NEJ täiskulu*, EUR/MWh 8000 ja 3000t</c:v>
                </c:pt>
                <c:pt idx="1">
                  <c:v>50% biomass, EUR/MWh NEJ 8000 ja 3000t</c:v>
                </c:pt>
                <c:pt idx="2">
                  <c:v>Turuhind, keskmine, EUR/MWh</c:v>
                </c:pt>
                <c:pt idx="3">
                  <c:v>MKM plaan tuul</c:v>
                </c:pt>
                <c:pt idx="4">
                  <c:v>MKM plaan, CHP ja hüdro</c:v>
                </c:pt>
              </c:strCache>
            </c:strRef>
          </c:cat>
          <c:val>
            <c:numRef>
              <c:f>Leht1!$D$2:$D$6</c:f>
              <c:numCache>
                <c:formatCode>General</c:formatCode>
                <c:ptCount val="5"/>
                <c:pt idx="0">
                  <c:v>20</c:v>
                </c:pt>
                <c:pt idx="1">
                  <c:v>28</c:v>
                </c:pt>
              </c:numCache>
            </c:numRef>
          </c:val>
        </c:ser>
        <c:ser>
          <c:idx val="3"/>
          <c:order val="3"/>
          <c:tx>
            <c:strRef>
              <c:f>Leht1!$E$1</c:f>
              <c:strCache>
                <c:ptCount val="1"/>
                <c:pt idx="0">
                  <c:v>Kapitalikulu (3000t/a)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Leht1!$A$2:$A$6</c:f>
              <c:strCache>
                <c:ptCount val="5"/>
                <c:pt idx="0">
                  <c:v>NEJ täiskulu*, EUR/MWh 8000 ja 3000t</c:v>
                </c:pt>
                <c:pt idx="1">
                  <c:v>50% biomass, EUR/MWh NEJ 8000 ja 3000t</c:v>
                </c:pt>
                <c:pt idx="2">
                  <c:v>Turuhind, keskmine, EUR/MWh</c:v>
                </c:pt>
                <c:pt idx="3">
                  <c:v>MKM plaan tuul</c:v>
                </c:pt>
                <c:pt idx="4">
                  <c:v>MKM plaan, CHP ja hüdro</c:v>
                </c:pt>
              </c:strCache>
            </c:strRef>
          </c:cat>
          <c:val>
            <c:numRef>
              <c:f>Leht1!$E$2:$E$6</c:f>
              <c:numCache>
                <c:formatCode>General</c:formatCode>
                <c:ptCount val="5"/>
                <c:pt idx="0">
                  <c:v>34</c:v>
                </c:pt>
                <c:pt idx="1">
                  <c:v>47</c:v>
                </c:pt>
              </c:numCache>
            </c:numRef>
          </c:val>
        </c:ser>
        <c:ser>
          <c:idx val="4"/>
          <c:order val="4"/>
          <c:tx>
            <c:strRef>
              <c:f>Leht1!$F$1</c:f>
              <c:strCache>
                <c:ptCount val="1"/>
                <c:pt idx="0">
                  <c:v>Põlevkivi turuhind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Leht1!$A$2:$A$6</c:f>
              <c:strCache>
                <c:ptCount val="5"/>
                <c:pt idx="0">
                  <c:v>NEJ täiskulu*, EUR/MWh 8000 ja 3000t</c:v>
                </c:pt>
                <c:pt idx="1">
                  <c:v>50% biomass, EUR/MWh NEJ 8000 ja 3000t</c:v>
                </c:pt>
                <c:pt idx="2">
                  <c:v>Turuhind, keskmine, EUR/MWh</c:v>
                </c:pt>
                <c:pt idx="3">
                  <c:v>MKM plaan tuul</c:v>
                </c:pt>
                <c:pt idx="4">
                  <c:v>MKM plaan, CHP ja hüdro</c:v>
                </c:pt>
              </c:strCache>
            </c:strRef>
          </c:cat>
          <c:val>
            <c:numRef>
              <c:f>Leht1!$F$2:$F$6</c:f>
              <c:numCache>
                <c:formatCode>General</c:formatCode>
                <c:ptCount val="5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5788672"/>
        <c:axId val="35790208"/>
      </c:barChart>
      <c:catAx>
        <c:axId val="35788672"/>
        <c:scaling>
          <c:orientation val="minMax"/>
        </c:scaling>
        <c:delete val="0"/>
        <c:axPos val="b"/>
        <c:majorTickMark val="out"/>
        <c:minorTickMark val="none"/>
        <c:tickLblPos val="nextTo"/>
        <c:crossAx val="35790208"/>
        <c:crosses val="autoZero"/>
        <c:auto val="1"/>
        <c:lblAlgn val="ctr"/>
        <c:lblOffset val="100"/>
        <c:noMultiLvlLbl val="0"/>
      </c:catAx>
      <c:valAx>
        <c:axId val="357902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57886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t-EE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Leht1!$B$1</c:f>
              <c:strCache>
                <c:ptCount val="1"/>
                <c:pt idx="0">
                  <c:v>Küttepuu hind (RMK), EUR/tm</c:v>
                </c:pt>
              </c:strCache>
            </c:strRef>
          </c:tx>
          <c:spPr>
            <a:ln w="44450">
              <a:solidFill>
                <a:schemeClr val="accent1"/>
              </a:solidFill>
            </a:ln>
          </c:spPr>
          <c:marker>
            <c:symbol val="none"/>
          </c:marke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dispRSqr val="0"/>
            <c:dispEq val="0"/>
          </c:trendline>
          <c:cat>
            <c:strRef>
              <c:f>Leht1!$A$2:$A$8</c:f>
              <c:strCache>
                <c:ptCount val="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 1Q</c:v>
                </c:pt>
              </c:strCache>
            </c:strRef>
          </c:cat>
          <c:val>
            <c:numRef>
              <c:f>Leht1!$B$2:$B$8</c:f>
              <c:numCache>
                <c:formatCode>General</c:formatCode>
                <c:ptCount val="7"/>
                <c:pt idx="0">
                  <c:v>13.2</c:v>
                </c:pt>
                <c:pt idx="1">
                  <c:v>14.2</c:v>
                </c:pt>
                <c:pt idx="2">
                  <c:v>19.399999999999999</c:v>
                </c:pt>
                <c:pt idx="3">
                  <c:v>23.1</c:v>
                </c:pt>
                <c:pt idx="4">
                  <c:v>15.1</c:v>
                </c:pt>
                <c:pt idx="5">
                  <c:v>17.600000000000001</c:v>
                </c:pt>
                <c:pt idx="6">
                  <c:v>20.3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Leht1!$C$1</c:f>
              <c:strCache>
                <c:ptCount val="1"/>
                <c:pt idx="0">
                  <c:v>Puidust primaarenergia tootmine (Statistikaamet), PJ/a</c:v>
                </c:pt>
              </c:strCache>
            </c:strRef>
          </c:tx>
          <c:spPr>
            <a:ln w="44450"/>
          </c:spPr>
          <c:marker>
            <c:symbol val="none"/>
          </c:marker>
          <c:trendline>
            <c:spPr>
              <a:ln>
                <a:solidFill>
                  <a:srgbClr val="C00000"/>
                </a:solidFill>
              </a:ln>
            </c:spPr>
            <c:trendlineType val="linear"/>
            <c:dispRSqr val="0"/>
            <c:dispEq val="0"/>
          </c:trendline>
          <c:cat>
            <c:strRef>
              <c:f>Leht1!$A$2:$A$8</c:f>
              <c:strCache>
                <c:ptCount val="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 1Q</c:v>
                </c:pt>
              </c:strCache>
            </c:strRef>
          </c:cat>
          <c:val>
            <c:numRef>
              <c:f>Leht1!$C$2:$C$8</c:f>
              <c:numCache>
                <c:formatCode>0,0</c:formatCode>
                <c:ptCount val="7"/>
                <c:pt idx="0">
                  <c:v>27.17</c:v>
                </c:pt>
                <c:pt idx="1">
                  <c:v>25.044</c:v>
                </c:pt>
                <c:pt idx="2">
                  <c:v>29.119</c:v>
                </c:pt>
                <c:pt idx="3">
                  <c:v>29.593</c:v>
                </c:pt>
                <c:pt idx="4">
                  <c:v>34.06</c:v>
                </c:pt>
                <c:pt idx="5">
                  <c:v>38.668999999999997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Leht1!$D$1</c:f>
              <c:strCache>
                <c:ptCount val="1"/>
                <c:pt idx="0">
                  <c:v>Soome puiduhinnad, EUR/tm*</c:v>
                </c:pt>
              </c:strCache>
            </c:strRef>
          </c:tx>
          <c:spPr>
            <a:ln w="44450">
              <a:solidFill>
                <a:srgbClr val="FFC000"/>
              </a:solidFill>
            </a:ln>
          </c:spPr>
          <c:marker>
            <c:symbol val="none"/>
          </c:marker>
          <c:cat>
            <c:strRef>
              <c:f>Leht1!$A$2:$A$8</c:f>
              <c:strCache>
                <c:ptCount val="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 1Q</c:v>
                </c:pt>
              </c:strCache>
            </c:strRef>
          </c:cat>
          <c:val>
            <c:numRef>
              <c:f>Leht1!$D$2:$D$8</c:f>
              <c:numCache>
                <c:formatCode>General</c:formatCode>
                <c:ptCount val="7"/>
                <c:pt idx="3">
                  <c:v>30.6</c:v>
                </c:pt>
                <c:pt idx="4">
                  <c:v>35</c:v>
                </c:pt>
                <c:pt idx="5">
                  <c:v>36</c:v>
                </c:pt>
                <c:pt idx="6">
                  <c:v>36.4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250560"/>
        <c:axId val="37252096"/>
      </c:lineChart>
      <c:catAx>
        <c:axId val="37250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7252096"/>
        <c:crosses val="autoZero"/>
        <c:auto val="1"/>
        <c:lblAlgn val="ctr"/>
        <c:lblOffset val="100"/>
        <c:noMultiLvlLbl val="0"/>
      </c:catAx>
      <c:valAx>
        <c:axId val="372520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7250560"/>
        <c:crosses val="autoZero"/>
        <c:crossBetween val="between"/>
      </c:valAx>
    </c:plotArea>
    <c:legend>
      <c:legendPos val="r"/>
      <c:legendEntry>
        <c:idx val="3"/>
        <c:delete val="1"/>
      </c:legendEntry>
      <c:legendEntry>
        <c:idx val="4"/>
        <c:delete val="1"/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t-EE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Leht1!$B$1</c:f>
              <c:strCache>
                <c:ptCount val="1"/>
                <c:pt idx="0">
                  <c:v>Kütused</c:v>
                </c:pt>
              </c:strCache>
            </c:strRef>
          </c:tx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Leht1!$A$2:$A$10</c:f>
              <c:strCache>
                <c:ptCount val="9"/>
                <c:pt idx="0">
                  <c:v>Kivisüsi</c:v>
                </c:pt>
                <c:pt idx="1">
                  <c:v>Turbabrikett</c:v>
                </c:pt>
                <c:pt idx="2">
                  <c:v>Küttepuud</c:v>
                </c:pt>
                <c:pt idx="3">
                  <c:v>Puiduhake</c:v>
                </c:pt>
                <c:pt idx="4">
                  <c:v>Puidubrikett</c:v>
                </c:pt>
                <c:pt idx="5">
                  <c:v>Maagaas</c:v>
                </c:pt>
                <c:pt idx="6">
                  <c:v>Vedelgaas</c:v>
                </c:pt>
                <c:pt idx="7">
                  <c:v>Kerge kütteõli ja diisel</c:v>
                </c:pt>
                <c:pt idx="8">
                  <c:v>Autobensiin</c:v>
                </c:pt>
              </c:strCache>
            </c:strRef>
          </c:cat>
          <c:val>
            <c:numRef>
              <c:f>Leht1!$B$2:$B$10</c:f>
              <c:numCache>
                <c:formatCode>General</c:formatCode>
                <c:ptCount val="9"/>
                <c:pt idx="0">
                  <c:v>209</c:v>
                </c:pt>
                <c:pt idx="1">
                  <c:v>150</c:v>
                </c:pt>
                <c:pt idx="2">
                  <c:v>12713</c:v>
                </c:pt>
                <c:pt idx="3">
                  <c:v>4243</c:v>
                </c:pt>
                <c:pt idx="4">
                  <c:v>745</c:v>
                </c:pt>
                <c:pt idx="5">
                  <c:v>2299</c:v>
                </c:pt>
                <c:pt idx="6">
                  <c:v>164</c:v>
                </c:pt>
                <c:pt idx="7">
                  <c:v>2126</c:v>
                </c:pt>
                <c:pt idx="8">
                  <c:v>8431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t-E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F31F82-224A-49C4-B87A-3784E9DFD433}" type="datetimeFigureOut">
              <a:rPr lang="et-EE" smtClean="0"/>
              <a:t>25.11.2011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8131A6-635B-468D-8022-8E0758F1ADF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9662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smtClean="0"/>
              <a:t>Klõpsake laadi muutmiseks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920B9-9CFA-4925-A767-3201A0436854}" type="datetimeFigureOut">
              <a:rPr lang="et-EE" smtClean="0">
                <a:solidFill>
                  <a:prstClr val="white">
                    <a:alpha val="50000"/>
                  </a:prstClr>
                </a:solidFill>
              </a:rPr>
              <a:pPr/>
              <a:t>25.11.2011</a:t>
            </a:fld>
            <a:endParaRPr lang="et-EE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44AC68-2E14-4525-A131-2A2B16BEEA88}" type="slidenum">
              <a:rPr lang="et-EE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t-EE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t-EE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920B9-9CFA-4925-A767-3201A0436854}" type="datetimeFigureOut">
              <a:rPr lang="et-EE" smtClean="0">
                <a:solidFill>
                  <a:prstClr val="white">
                    <a:alpha val="50000"/>
                  </a:prstClr>
                </a:solidFill>
              </a:rPr>
              <a:pPr/>
              <a:t>25.11.2011</a:t>
            </a:fld>
            <a:endParaRPr lang="et-EE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4AC68-2E14-4525-A131-2A2B16BEEA88}" type="slidenum">
              <a:rPr lang="et-EE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t-EE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920B9-9CFA-4925-A767-3201A0436854}" type="datetimeFigureOut">
              <a:rPr lang="et-EE" smtClean="0">
                <a:solidFill>
                  <a:prstClr val="white">
                    <a:alpha val="50000"/>
                  </a:prstClr>
                </a:solidFill>
              </a:rPr>
              <a:pPr/>
              <a:t>25.11.2011</a:t>
            </a:fld>
            <a:endParaRPr lang="et-EE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4AC68-2E14-4525-A131-2A2B16BEEA88}" type="slidenum">
              <a:rPr lang="et-EE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t-EE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 userDrawn="1"/>
        </p:nvSpPr>
        <p:spPr bwMode="auto">
          <a:xfrm>
            <a:off x="7391400" y="0"/>
            <a:ext cx="1852613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t-EE" sz="2200" b="1" i="1" dirty="0">
                <a:solidFill>
                  <a:srgbClr val="00B050"/>
                </a:solidFill>
              </a:rPr>
              <a:t>Energia</a:t>
            </a:r>
            <a:r>
              <a:rPr lang="et-EE" sz="2200" b="1" i="1" dirty="0">
                <a:solidFill>
                  <a:prstClr val="white">
                    <a:lumMod val="50000"/>
                  </a:prstClr>
                </a:solidFill>
              </a:rPr>
              <a:t>salv</a:t>
            </a:r>
            <a:endParaRPr lang="en-US" sz="22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71538" y="368300"/>
            <a:ext cx="7270750" cy="566738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E6851-3740-495F-A230-9D69E0B014FD}" type="slidenum">
              <a:rPr lang="en-US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6079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lo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 userDrawn="1"/>
        </p:nvSpPr>
        <p:spPr bwMode="auto">
          <a:xfrm>
            <a:off x="7391400" y="0"/>
            <a:ext cx="1852613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t-EE" sz="2200" b="1" i="1" dirty="0">
                <a:solidFill>
                  <a:srgbClr val="00B050"/>
                </a:solidFill>
              </a:rPr>
              <a:t>Energia</a:t>
            </a:r>
            <a:r>
              <a:rPr lang="et-EE" sz="2200" b="1" i="1" dirty="0">
                <a:solidFill>
                  <a:prstClr val="white">
                    <a:lumMod val="50000"/>
                  </a:prstClr>
                </a:solidFill>
              </a:rPr>
              <a:t>salv</a:t>
            </a:r>
            <a:endParaRPr lang="en-US" sz="22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71538" y="368300"/>
            <a:ext cx="7270750" cy="566738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79475" y="1100138"/>
            <a:ext cx="6559550" cy="548933"/>
          </a:xfrm>
        </p:spPr>
        <p:txBody>
          <a:bodyPr lIns="90000" tIns="46800" rIns="0">
            <a:spAutoFit/>
          </a:bodyPr>
          <a:lstStyle>
            <a:lvl1pPr marL="180000" indent="-180000">
              <a:buFontTx/>
              <a:buBlip>
                <a:blip r:embed="rId2"/>
              </a:buBlip>
              <a:defRPr sz="1000">
                <a:solidFill>
                  <a:schemeClr val="tx1"/>
                </a:solidFill>
              </a:defRPr>
            </a:lvl1pPr>
            <a:lvl2pPr marL="360000" indent="-180000">
              <a:spcBef>
                <a:spcPts val="0"/>
              </a:spcBef>
              <a:buFontTx/>
              <a:buBlip>
                <a:blip r:embed="rId3"/>
              </a:buBlip>
              <a:defRPr/>
            </a:lvl2pPr>
            <a:lvl3pPr marL="540000" indent="-180000">
              <a:buFont typeface="Arial" pitchFamily="34" charset="0"/>
              <a:buChar char="•"/>
              <a:defRPr sz="800"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89993-C246-41F8-AB9A-BA0B840690ED}" type="slidenum">
              <a:rPr lang="en-US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875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7391400" y="0"/>
            <a:ext cx="1852613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t-EE" sz="2200" b="1" i="1" dirty="0">
                <a:solidFill>
                  <a:srgbClr val="00B050"/>
                </a:solidFill>
              </a:rPr>
              <a:t>Energia</a:t>
            </a:r>
            <a:r>
              <a:rPr lang="et-EE" sz="2200" b="1" i="1" dirty="0">
                <a:solidFill>
                  <a:prstClr val="white">
                    <a:lumMod val="50000"/>
                  </a:prstClr>
                </a:solidFill>
              </a:rPr>
              <a:t>salv</a:t>
            </a:r>
            <a:endParaRPr lang="en-US" sz="22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871538" y="368300"/>
            <a:ext cx="7270750" cy="566738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879475" y="1100138"/>
            <a:ext cx="2959100" cy="548933"/>
          </a:xfrm>
        </p:spPr>
        <p:txBody>
          <a:bodyPr lIns="90000" tIns="46800" rIns="0">
            <a:spAutoFit/>
          </a:bodyPr>
          <a:lstStyle>
            <a:lvl1pPr marL="180000" indent="-180000">
              <a:buFontTx/>
              <a:buBlip>
                <a:blip r:embed="rId2"/>
              </a:buBlip>
              <a:defRPr sz="1000">
                <a:solidFill>
                  <a:schemeClr val="tx1"/>
                </a:solidFill>
              </a:defRPr>
            </a:lvl1pPr>
            <a:lvl2pPr marL="360000" indent="-180000">
              <a:spcBef>
                <a:spcPts val="0"/>
              </a:spcBef>
              <a:buFontTx/>
              <a:buBlip>
                <a:blip r:embed="rId3"/>
              </a:buBlip>
              <a:defRPr/>
            </a:lvl2pPr>
            <a:lvl3pPr marL="540000" indent="-180000">
              <a:buFont typeface="Arial" pitchFamily="34" charset="0"/>
              <a:buChar char="•"/>
              <a:defRPr sz="800"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3"/>
          </p:nvPr>
        </p:nvSpPr>
        <p:spPr>
          <a:xfrm>
            <a:off x="4479925" y="1100138"/>
            <a:ext cx="2959100" cy="548933"/>
          </a:xfrm>
        </p:spPr>
        <p:txBody>
          <a:bodyPr lIns="90000" tIns="46800" rIns="0">
            <a:spAutoFit/>
          </a:bodyPr>
          <a:lstStyle>
            <a:lvl1pPr marL="180000" indent="-180000">
              <a:buFontTx/>
              <a:buBlip>
                <a:blip r:embed="rId2"/>
              </a:buBlip>
              <a:defRPr sz="1000">
                <a:solidFill>
                  <a:schemeClr val="tx1"/>
                </a:solidFill>
              </a:defRPr>
            </a:lvl1pPr>
            <a:lvl2pPr marL="360000" indent="-180000">
              <a:spcBef>
                <a:spcPts val="0"/>
              </a:spcBef>
              <a:buFontTx/>
              <a:buBlip>
                <a:blip r:embed="rId3"/>
              </a:buBlip>
              <a:defRPr/>
            </a:lvl2pPr>
            <a:lvl3pPr marL="540000" indent="-180000">
              <a:buFont typeface="Arial" pitchFamily="34" charset="0"/>
              <a:buChar char="•"/>
              <a:defRPr sz="800"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F293E-4DB8-4289-B309-A9F992EAA5EA}" type="slidenum">
              <a:rPr lang="en-US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4457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t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 userDrawn="1"/>
        </p:nvSpPr>
        <p:spPr bwMode="auto">
          <a:xfrm>
            <a:off x="7391400" y="0"/>
            <a:ext cx="1852613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t-EE" sz="2200" b="1" i="1" dirty="0">
                <a:solidFill>
                  <a:srgbClr val="00B050"/>
                </a:solidFill>
              </a:rPr>
              <a:t>Energia</a:t>
            </a:r>
            <a:r>
              <a:rPr lang="et-EE" sz="2200" b="1" i="1" dirty="0">
                <a:solidFill>
                  <a:prstClr val="white">
                    <a:lumMod val="50000"/>
                  </a:prstClr>
                </a:solidFill>
              </a:rPr>
              <a:t>salv</a:t>
            </a:r>
            <a:endParaRPr lang="en-US" sz="22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857250" y="2438400"/>
            <a:ext cx="6353175" cy="819150"/>
          </a:xfrm>
        </p:spPr>
        <p:txBody>
          <a:bodyPr/>
          <a:lstStyle>
            <a:lvl1pPr marL="0" indent="0" algn="l">
              <a:buNone/>
              <a:defRPr sz="1600" b="0">
                <a:solidFill>
                  <a:schemeClr val="tx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71538" y="368300"/>
            <a:ext cx="7270750" cy="566738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7223D-A369-4B22-8BE6-FA3A4FE9DB8C}" type="slidenum">
              <a:rPr lang="en-US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8693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 userDrawn="1"/>
        </p:nvSpPr>
        <p:spPr bwMode="auto">
          <a:xfrm>
            <a:off x="7391400" y="0"/>
            <a:ext cx="1852613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t-EE" sz="2200" b="1" i="1" dirty="0">
                <a:solidFill>
                  <a:srgbClr val="00B050"/>
                </a:solidFill>
              </a:rPr>
              <a:t>Energia</a:t>
            </a:r>
            <a:r>
              <a:rPr lang="et-EE" sz="2200" b="1" i="1" dirty="0">
                <a:solidFill>
                  <a:prstClr val="white">
                    <a:lumMod val="50000"/>
                  </a:prstClr>
                </a:solidFill>
              </a:rPr>
              <a:t>salv</a:t>
            </a:r>
            <a:endParaRPr lang="en-US" sz="22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71538" y="368300"/>
            <a:ext cx="7270750" cy="566738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E6851-3740-495F-A230-9D69E0B014FD}" type="slidenum">
              <a:rPr lang="en-US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937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- lo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 userDrawn="1"/>
        </p:nvSpPr>
        <p:spPr bwMode="auto">
          <a:xfrm>
            <a:off x="7391400" y="0"/>
            <a:ext cx="1852613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t-EE" sz="2200" b="1" i="1" dirty="0">
                <a:solidFill>
                  <a:srgbClr val="00B050"/>
                </a:solidFill>
              </a:rPr>
              <a:t>Energia</a:t>
            </a:r>
            <a:r>
              <a:rPr lang="et-EE" sz="2200" b="1" i="1" dirty="0">
                <a:solidFill>
                  <a:prstClr val="white">
                    <a:lumMod val="50000"/>
                  </a:prstClr>
                </a:solidFill>
              </a:rPr>
              <a:t>salv</a:t>
            </a:r>
            <a:endParaRPr lang="en-US" sz="22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71538" y="368300"/>
            <a:ext cx="7270750" cy="566738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79475" y="1100138"/>
            <a:ext cx="6559550" cy="548933"/>
          </a:xfrm>
        </p:spPr>
        <p:txBody>
          <a:bodyPr lIns="90000" tIns="46800" rIns="0">
            <a:spAutoFit/>
          </a:bodyPr>
          <a:lstStyle>
            <a:lvl1pPr marL="180000" indent="-180000">
              <a:buFontTx/>
              <a:buBlip>
                <a:blip r:embed="rId2"/>
              </a:buBlip>
              <a:defRPr sz="1000">
                <a:solidFill>
                  <a:schemeClr val="tx1"/>
                </a:solidFill>
              </a:defRPr>
            </a:lvl1pPr>
            <a:lvl2pPr marL="360000" indent="-180000">
              <a:spcBef>
                <a:spcPts val="0"/>
              </a:spcBef>
              <a:buFontTx/>
              <a:buBlip>
                <a:blip r:embed="rId3"/>
              </a:buBlip>
              <a:defRPr/>
            </a:lvl2pPr>
            <a:lvl3pPr marL="540000" indent="-180000">
              <a:buFont typeface="Arial" pitchFamily="34" charset="0"/>
              <a:buChar char="•"/>
              <a:defRPr sz="800"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89993-C246-41F8-AB9A-BA0B840690ED}" type="slidenum">
              <a:rPr lang="en-US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773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7391400" y="0"/>
            <a:ext cx="1852613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t-EE" sz="2200" b="1" i="1" dirty="0">
                <a:solidFill>
                  <a:srgbClr val="00B050"/>
                </a:solidFill>
              </a:rPr>
              <a:t>Energia</a:t>
            </a:r>
            <a:r>
              <a:rPr lang="et-EE" sz="2200" b="1" i="1" dirty="0">
                <a:solidFill>
                  <a:prstClr val="white">
                    <a:lumMod val="50000"/>
                  </a:prstClr>
                </a:solidFill>
              </a:rPr>
              <a:t>salv</a:t>
            </a:r>
            <a:endParaRPr lang="en-US" sz="22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871538" y="368300"/>
            <a:ext cx="7270750" cy="566738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879475" y="1100138"/>
            <a:ext cx="2959100" cy="548933"/>
          </a:xfrm>
        </p:spPr>
        <p:txBody>
          <a:bodyPr lIns="90000" tIns="46800" rIns="0">
            <a:spAutoFit/>
          </a:bodyPr>
          <a:lstStyle>
            <a:lvl1pPr marL="180000" indent="-180000">
              <a:buFontTx/>
              <a:buBlip>
                <a:blip r:embed="rId2"/>
              </a:buBlip>
              <a:defRPr sz="1000">
                <a:solidFill>
                  <a:schemeClr val="tx1"/>
                </a:solidFill>
              </a:defRPr>
            </a:lvl1pPr>
            <a:lvl2pPr marL="360000" indent="-180000">
              <a:spcBef>
                <a:spcPts val="0"/>
              </a:spcBef>
              <a:buFontTx/>
              <a:buBlip>
                <a:blip r:embed="rId3"/>
              </a:buBlip>
              <a:defRPr/>
            </a:lvl2pPr>
            <a:lvl3pPr marL="540000" indent="-180000">
              <a:buFont typeface="Arial" pitchFamily="34" charset="0"/>
              <a:buChar char="•"/>
              <a:defRPr sz="800"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3"/>
          </p:nvPr>
        </p:nvSpPr>
        <p:spPr>
          <a:xfrm>
            <a:off x="4479925" y="1100138"/>
            <a:ext cx="2959100" cy="548933"/>
          </a:xfrm>
        </p:spPr>
        <p:txBody>
          <a:bodyPr lIns="90000" tIns="46800" rIns="0">
            <a:spAutoFit/>
          </a:bodyPr>
          <a:lstStyle>
            <a:lvl1pPr marL="180000" indent="-180000">
              <a:buFontTx/>
              <a:buBlip>
                <a:blip r:embed="rId2"/>
              </a:buBlip>
              <a:defRPr sz="1000">
                <a:solidFill>
                  <a:schemeClr val="tx1"/>
                </a:solidFill>
              </a:defRPr>
            </a:lvl1pPr>
            <a:lvl2pPr marL="360000" indent="-180000">
              <a:spcBef>
                <a:spcPts val="0"/>
              </a:spcBef>
              <a:buFontTx/>
              <a:buBlip>
                <a:blip r:embed="rId3"/>
              </a:buBlip>
              <a:defRPr/>
            </a:lvl2pPr>
            <a:lvl3pPr marL="540000" indent="-180000">
              <a:buFont typeface="Arial" pitchFamily="34" charset="0"/>
              <a:buChar char="•"/>
              <a:defRPr sz="800"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F293E-4DB8-4289-B309-A9F992EAA5EA}" type="slidenum">
              <a:rPr lang="en-US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906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t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 userDrawn="1"/>
        </p:nvSpPr>
        <p:spPr bwMode="auto">
          <a:xfrm>
            <a:off x="7391400" y="0"/>
            <a:ext cx="1852613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t-EE" sz="2200" b="1" i="1" dirty="0">
                <a:solidFill>
                  <a:srgbClr val="00B050"/>
                </a:solidFill>
              </a:rPr>
              <a:t>Energia</a:t>
            </a:r>
            <a:r>
              <a:rPr lang="et-EE" sz="2200" b="1" i="1" dirty="0">
                <a:solidFill>
                  <a:prstClr val="white">
                    <a:lumMod val="50000"/>
                  </a:prstClr>
                </a:solidFill>
              </a:rPr>
              <a:t>salv</a:t>
            </a:r>
            <a:endParaRPr lang="en-US" sz="22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857250" y="2438400"/>
            <a:ext cx="6353175" cy="819150"/>
          </a:xfrm>
        </p:spPr>
        <p:txBody>
          <a:bodyPr/>
          <a:lstStyle>
            <a:lvl1pPr marL="0" indent="0" algn="l">
              <a:buNone/>
              <a:defRPr sz="1600" b="0">
                <a:solidFill>
                  <a:schemeClr val="tx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71538" y="368300"/>
            <a:ext cx="7270750" cy="566738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7223D-A369-4B22-8BE6-FA3A4FE9DB8C}" type="slidenum">
              <a:rPr lang="en-US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265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920B9-9CFA-4925-A767-3201A0436854}" type="datetimeFigureOut">
              <a:rPr lang="et-EE" smtClean="0">
                <a:solidFill>
                  <a:prstClr val="white">
                    <a:alpha val="50000"/>
                  </a:prstClr>
                </a:solidFill>
              </a:rPr>
              <a:pPr/>
              <a:t>25.11.2011</a:t>
            </a:fld>
            <a:endParaRPr lang="et-EE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4AC68-2E14-4525-A131-2A2B16BEEA88}" type="slidenum">
              <a:rPr lang="et-EE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t-EE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smtClean="0"/>
              <a:t>Klõpsake laadi muutmiseks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920B9-9CFA-4925-A767-3201A0436854}" type="datetimeFigureOut">
              <a:rPr lang="et-EE" smtClean="0">
                <a:solidFill>
                  <a:prstClr val="white">
                    <a:alpha val="50000"/>
                  </a:prstClr>
                </a:solidFill>
              </a:rPr>
              <a:pPr/>
              <a:t>25.11.2011</a:t>
            </a:fld>
            <a:endParaRPr lang="et-EE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white"/>
              </a:solidFill>
            </a:endParaRPr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4AC68-2E14-4525-A131-2A2B16BEEA88}" type="slidenum">
              <a:rPr lang="et-EE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t-EE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1733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920B9-9CFA-4925-A767-3201A0436854}" type="datetimeFigureOut">
              <a:rPr lang="et-EE" smtClean="0">
                <a:solidFill>
                  <a:prstClr val="white">
                    <a:alpha val="50000"/>
                  </a:prstClr>
                </a:solidFill>
              </a:rPr>
              <a:pPr/>
              <a:t>25.11.2011</a:t>
            </a:fld>
            <a:endParaRPr lang="et-EE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white"/>
              </a:solidFill>
            </a:endParaRPr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4AC68-2E14-4525-A131-2A2B16BEEA88}" type="slidenum">
              <a:rPr lang="et-EE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t-EE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6742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920B9-9CFA-4925-A767-3201A0436854}" type="datetimeFigureOut">
              <a:rPr lang="et-EE" smtClean="0">
                <a:solidFill>
                  <a:prstClr val="white">
                    <a:alpha val="50000"/>
                  </a:prstClr>
                </a:solidFill>
              </a:rPr>
              <a:pPr/>
              <a:t>25.11.2011</a:t>
            </a:fld>
            <a:endParaRPr lang="et-EE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white"/>
              </a:solidFill>
            </a:endParaRPr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4AC68-2E14-4525-A131-2A2B16BEEA88}" type="slidenum">
              <a:rPr lang="et-EE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t-EE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1637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920B9-9CFA-4925-A767-3201A0436854}" type="datetimeFigureOut">
              <a:rPr lang="et-EE" smtClean="0">
                <a:solidFill>
                  <a:prstClr val="white">
                    <a:alpha val="50000"/>
                  </a:prstClr>
                </a:solidFill>
              </a:rPr>
              <a:pPr/>
              <a:t>25.11.2011</a:t>
            </a:fld>
            <a:endParaRPr lang="et-EE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white"/>
              </a:solidFill>
            </a:endParaRPr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4AC68-2E14-4525-A131-2A2B16BEEA88}" type="slidenum">
              <a:rPr lang="et-EE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t-EE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4063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920B9-9CFA-4925-A767-3201A0436854}" type="datetimeFigureOut">
              <a:rPr lang="et-EE" smtClean="0">
                <a:solidFill>
                  <a:prstClr val="white">
                    <a:alpha val="50000"/>
                  </a:prstClr>
                </a:solidFill>
              </a:rPr>
              <a:pPr/>
              <a:t>25.11.2011</a:t>
            </a:fld>
            <a:endParaRPr lang="et-EE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white"/>
              </a:solidFill>
            </a:endParaRPr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4AC68-2E14-4525-A131-2A2B16BEEA88}" type="slidenum">
              <a:rPr lang="et-EE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t-EE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8245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920B9-9CFA-4925-A767-3201A0436854}" type="datetimeFigureOut">
              <a:rPr lang="et-EE" smtClean="0">
                <a:solidFill>
                  <a:prstClr val="white">
                    <a:alpha val="50000"/>
                  </a:prstClr>
                </a:solidFill>
              </a:rPr>
              <a:pPr/>
              <a:t>25.11.2011</a:t>
            </a:fld>
            <a:endParaRPr lang="et-EE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white"/>
              </a:solidFill>
            </a:endParaRPr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4AC68-2E14-4525-A131-2A2B16BEEA88}" type="slidenum">
              <a:rPr lang="et-EE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t-EE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1563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920B9-9CFA-4925-A767-3201A0436854}" type="datetimeFigureOut">
              <a:rPr lang="et-EE" smtClean="0">
                <a:solidFill>
                  <a:prstClr val="white">
                    <a:alpha val="50000"/>
                  </a:prstClr>
                </a:solidFill>
              </a:rPr>
              <a:pPr/>
              <a:t>25.11.2011</a:t>
            </a:fld>
            <a:endParaRPr lang="et-EE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white"/>
              </a:solidFill>
            </a:endParaRPr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4AC68-2E14-4525-A131-2A2B16BEEA88}" type="slidenum">
              <a:rPr lang="et-EE" smtClean="0">
                <a:solidFill>
                  <a:prstClr val="white"/>
                </a:solidFill>
              </a:rPr>
              <a:pPr/>
              <a:t>‹#›</a:t>
            </a:fld>
            <a:endParaRPr lang="et-EE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8895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920B9-9CFA-4925-A767-3201A0436854}" type="datetimeFigureOut">
              <a:rPr lang="et-EE" smtClean="0">
                <a:solidFill>
                  <a:prstClr val="white">
                    <a:alpha val="50000"/>
                  </a:prstClr>
                </a:solidFill>
              </a:rPr>
              <a:pPr/>
              <a:t>25.11.2011</a:t>
            </a:fld>
            <a:endParaRPr lang="et-EE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white"/>
              </a:solidFill>
            </a:endParaRPr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4AC68-2E14-4525-A131-2A2B16BEEA88}" type="slidenum">
              <a:rPr lang="et-EE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t-EE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2568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920B9-9CFA-4925-A767-3201A0436854}" type="datetimeFigureOut">
              <a:rPr lang="et-EE" smtClean="0">
                <a:solidFill>
                  <a:prstClr val="white">
                    <a:alpha val="50000"/>
                  </a:prstClr>
                </a:solidFill>
              </a:rPr>
              <a:pPr/>
              <a:t>25.11.2011</a:t>
            </a:fld>
            <a:endParaRPr lang="et-EE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white"/>
              </a:solidFill>
            </a:endParaRPr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4AC68-2E14-4525-A131-2A2B16BEEA88}" type="slidenum">
              <a:rPr lang="et-EE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t-EE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3809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920B9-9CFA-4925-A767-3201A0436854}" type="datetimeFigureOut">
              <a:rPr lang="et-EE" smtClean="0">
                <a:solidFill>
                  <a:prstClr val="white">
                    <a:alpha val="50000"/>
                  </a:prstClr>
                </a:solidFill>
              </a:rPr>
              <a:pPr/>
              <a:t>25.11.2011</a:t>
            </a:fld>
            <a:endParaRPr lang="et-EE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white"/>
              </a:solidFill>
            </a:endParaRPr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4AC68-2E14-4525-A131-2A2B16BEEA88}" type="slidenum">
              <a:rPr lang="et-EE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t-EE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120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920B9-9CFA-4925-A767-3201A0436854}" type="datetimeFigureOut">
              <a:rPr lang="et-EE" smtClean="0">
                <a:solidFill>
                  <a:prstClr val="white">
                    <a:alpha val="50000"/>
                  </a:prstClr>
                </a:solidFill>
              </a:rPr>
              <a:pPr/>
              <a:t>25.11.2011</a:t>
            </a:fld>
            <a:endParaRPr lang="et-EE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4AC68-2E14-4525-A131-2A2B16BEEA88}" type="slidenum">
              <a:rPr lang="et-EE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t-EE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920B9-9CFA-4925-A767-3201A0436854}" type="datetimeFigureOut">
              <a:rPr lang="et-EE" smtClean="0">
                <a:solidFill>
                  <a:prstClr val="white">
                    <a:alpha val="50000"/>
                  </a:prstClr>
                </a:solidFill>
              </a:rPr>
              <a:pPr/>
              <a:t>25.11.2011</a:t>
            </a:fld>
            <a:endParaRPr lang="et-EE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white"/>
              </a:solidFill>
            </a:endParaRPr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4AC68-2E14-4525-A131-2A2B16BEEA88}" type="slidenum">
              <a:rPr lang="et-EE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t-EE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28786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smtClean="0"/>
              <a:t>Klõpsake laadi muutmiseks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920B9-9CFA-4925-A767-3201A0436854}" type="datetimeFigureOut">
              <a:rPr lang="et-EE" smtClean="0">
                <a:solidFill>
                  <a:prstClr val="white">
                    <a:alpha val="50000"/>
                  </a:prstClr>
                </a:solidFill>
              </a:rPr>
              <a:pPr/>
              <a:t>25.11.2011</a:t>
            </a:fld>
            <a:endParaRPr lang="et-EE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white"/>
              </a:solidFill>
            </a:endParaRPr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4AC68-2E14-4525-A131-2A2B16BEEA88}" type="slidenum">
              <a:rPr lang="et-EE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t-EE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1733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920B9-9CFA-4925-A767-3201A0436854}" type="datetimeFigureOut">
              <a:rPr lang="et-EE" smtClean="0">
                <a:solidFill>
                  <a:prstClr val="white">
                    <a:alpha val="50000"/>
                  </a:prstClr>
                </a:solidFill>
              </a:rPr>
              <a:pPr/>
              <a:t>25.11.2011</a:t>
            </a:fld>
            <a:endParaRPr lang="et-EE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white"/>
              </a:solidFill>
            </a:endParaRPr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4AC68-2E14-4525-A131-2A2B16BEEA88}" type="slidenum">
              <a:rPr lang="et-EE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t-EE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67421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920B9-9CFA-4925-A767-3201A0436854}" type="datetimeFigureOut">
              <a:rPr lang="et-EE" smtClean="0">
                <a:solidFill>
                  <a:prstClr val="white">
                    <a:alpha val="50000"/>
                  </a:prstClr>
                </a:solidFill>
              </a:rPr>
              <a:pPr/>
              <a:t>25.11.2011</a:t>
            </a:fld>
            <a:endParaRPr lang="et-EE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white"/>
              </a:solidFill>
            </a:endParaRPr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4AC68-2E14-4525-A131-2A2B16BEEA88}" type="slidenum">
              <a:rPr lang="et-EE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t-EE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16379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920B9-9CFA-4925-A767-3201A0436854}" type="datetimeFigureOut">
              <a:rPr lang="et-EE" smtClean="0">
                <a:solidFill>
                  <a:prstClr val="white">
                    <a:alpha val="50000"/>
                  </a:prstClr>
                </a:solidFill>
              </a:rPr>
              <a:pPr/>
              <a:t>25.11.2011</a:t>
            </a:fld>
            <a:endParaRPr lang="et-EE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white"/>
              </a:solidFill>
            </a:endParaRPr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4AC68-2E14-4525-A131-2A2B16BEEA88}" type="slidenum">
              <a:rPr lang="et-EE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t-EE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40630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920B9-9CFA-4925-A767-3201A0436854}" type="datetimeFigureOut">
              <a:rPr lang="et-EE" smtClean="0">
                <a:solidFill>
                  <a:prstClr val="white">
                    <a:alpha val="50000"/>
                  </a:prstClr>
                </a:solidFill>
              </a:rPr>
              <a:pPr/>
              <a:t>25.11.2011</a:t>
            </a:fld>
            <a:endParaRPr lang="et-EE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white"/>
              </a:solidFill>
            </a:endParaRPr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4AC68-2E14-4525-A131-2A2B16BEEA88}" type="slidenum">
              <a:rPr lang="et-EE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t-EE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82458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920B9-9CFA-4925-A767-3201A0436854}" type="datetimeFigureOut">
              <a:rPr lang="et-EE" smtClean="0">
                <a:solidFill>
                  <a:prstClr val="white">
                    <a:alpha val="50000"/>
                  </a:prstClr>
                </a:solidFill>
              </a:rPr>
              <a:pPr/>
              <a:t>25.11.2011</a:t>
            </a:fld>
            <a:endParaRPr lang="et-EE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white"/>
              </a:solidFill>
            </a:endParaRPr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4AC68-2E14-4525-A131-2A2B16BEEA88}" type="slidenum">
              <a:rPr lang="et-EE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t-EE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15637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920B9-9CFA-4925-A767-3201A0436854}" type="datetimeFigureOut">
              <a:rPr lang="et-EE" smtClean="0">
                <a:solidFill>
                  <a:prstClr val="white">
                    <a:alpha val="50000"/>
                  </a:prstClr>
                </a:solidFill>
              </a:rPr>
              <a:pPr/>
              <a:t>25.11.2011</a:t>
            </a:fld>
            <a:endParaRPr lang="et-EE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white"/>
              </a:solidFill>
            </a:endParaRPr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4AC68-2E14-4525-A131-2A2B16BEEA88}" type="slidenum">
              <a:rPr lang="et-EE" smtClean="0">
                <a:solidFill>
                  <a:prstClr val="white"/>
                </a:solidFill>
              </a:rPr>
              <a:pPr/>
              <a:t>‹#›</a:t>
            </a:fld>
            <a:endParaRPr lang="et-EE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88952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920B9-9CFA-4925-A767-3201A0436854}" type="datetimeFigureOut">
              <a:rPr lang="et-EE" smtClean="0">
                <a:solidFill>
                  <a:prstClr val="white">
                    <a:alpha val="50000"/>
                  </a:prstClr>
                </a:solidFill>
              </a:rPr>
              <a:pPr/>
              <a:t>25.11.2011</a:t>
            </a:fld>
            <a:endParaRPr lang="et-EE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white"/>
              </a:solidFill>
            </a:endParaRPr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4AC68-2E14-4525-A131-2A2B16BEEA88}" type="slidenum">
              <a:rPr lang="et-EE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t-EE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25685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920B9-9CFA-4925-A767-3201A0436854}" type="datetimeFigureOut">
              <a:rPr lang="et-EE" smtClean="0">
                <a:solidFill>
                  <a:prstClr val="white">
                    <a:alpha val="50000"/>
                  </a:prstClr>
                </a:solidFill>
              </a:rPr>
              <a:pPr/>
              <a:t>25.11.2011</a:t>
            </a:fld>
            <a:endParaRPr lang="et-EE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white"/>
              </a:solidFill>
            </a:endParaRPr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4AC68-2E14-4525-A131-2A2B16BEEA88}" type="slidenum">
              <a:rPr lang="et-EE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t-EE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380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920B9-9CFA-4925-A767-3201A0436854}" type="datetimeFigureOut">
              <a:rPr lang="et-EE" smtClean="0">
                <a:solidFill>
                  <a:prstClr val="white">
                    <a:alpha val="50000"/>
                  </a:prstClr>
                </a:solidFill>
              </a:rPr>
              <a:pPr/>
              <a:t>25.11.2011</a:t>
            </a:fld>
            <a:endParaRPr lang="et-EE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4AC68-2E14-4525-A131-2A2B16BEEA88}" type="slidenum">
              <a:rPr lang="et-EE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t-EE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920B9-9CFA-4925-A767-3201A0436854}" type="datetimeFigureOut">
              <a:rPr lang="et-EE" smtClean="0">
                <a:solidFill>
                  <a:prstClr val="white">
                    <a:alpha val="50000"/>
                  </a:prstClr>
                </a:solidFill>
              </a:rPr>
              <a:pPr/>
              <a:t>25.11.2011</a:t>
            </a:fld>
            <a:endParaRPr lang="et-EE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white"/>
              </a:solidFill>
            </a:endParaRPr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4AC68-2E14-4525-A131-2A2B16BEEA88}" type="slidenum">
              <a:rPr lang="et-EE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t-EE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12041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920B9-9CFA-4925-A767-3201A0436854}" type="datetimeFigureOut">
              <a:rPr lang="et-EE" smtClean="0">
                <a:solidFill>
                  <a:prstClr val="white">
                    <a:alpha val="50000"/>
                  </a:prstClr>
                </a:solidFill>
              </a:rPr>
              <a:pPr/>
              <a:t>25.11.2011</a:t>
            </a:fld>
            <a:endParaRPr lang="et-EE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white"/>
              </a:solidFill>
            </a:endParaRPr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4AC68-2E14-4525-A131-2A2B16BEEA88}" type="slidenum">
              <a:rPr lang="et-EE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t-EE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28786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smtClean="0"/>
              <a:t>Klõpsake laadi muutmiseks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920B9-9CFA-4925-A767-3201A0436854}" type="datetimeFigureOut">
              <a:rPr lang="et-EE" smtClean="0">
                <a:solidFill>
                  <a:prstClr val="white">
                    <a:alpha val="50000"/>
                  </a:prstClr>
                </a:solidFill>
              </a:rPr>
              <a:pPr/>
              <a:t>25.11.2011</a:t>
            </a:fld>
            <a:endParaRPr lang="et-EE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white"/>
              </a:solidFill>
            </a:endParaRPr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4AC68-2E14-4525-A131-2A2B16BEEA88}" type="slidenum">
              <a:rPr lang="et-EE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t-EE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17333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920B9-9CFA-4925-A767-3201A0436854}" type="datetimeFigureOut">
              <a:rPr lang="et-EE" smtClean="0">
                <a:solidFill>
                  <a:prstClr val="white">
                    <a:alpha val="50000"/>
                  </a:prstClr>
                </a:solidFill>
              </a:rPr>
              <a:pPr/>
              <a:t>25.11.2011</a:t>
            </a:fld>
            <a:endParaRPr lang="et-EE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white"/>
              </a:solidFill>
            </a:endParaRPr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4AC68-2E14-4525-A131-2A2B16BEEA88}" type="slidenum">
              <a:rPr lang="et-EE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t-EE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67421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920B9-9CFA-4925-A767-3201A0436854}" type="datetimeFigureOut">
              <a:rPr lang="et-EE" smtClean="0">
                <a:solidFill>
                  <a:prstClr val="white">
                    <a:alpha val="50000"/>
                  </a:prstClr>
                </a:solidFill>
              </a:rPr>
              <a:pPr/>
              <a:t>25.11.2011</a:t>
            </a:fld>
            <a:endParaRPr lang="et-EE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white"/>
              </a:solidFill>
            </a:endParaRPr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4AC68-2E14-4525-A131-2A2B16BEEA88}" type="slidenum">
              <a:rPr lang="et-EE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t-EE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16379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920B9-9CFA-4925-A767-3201A0436854}" type="datetimeFigureOut">
              <a:rPr lang="et-EE" smtClean="0">
                <a:solidFill>
                  <a:prstClr val="white">
                    <a:alpha val="50000"/>
                  </a:prstClr>
                </a:solidFill>
              </a:rPr>
              <a:pPr/>
              <a:t>25.11.2011</a:t>
            </a:fld>
            <a:endParaRPr lang="et-EE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white"/>
              </a:solidFill>
            </a:endParaRPr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4AC68-2E14-4525-A131-2A2B16BEEA88}" type="slidenum">
              <a:rPr lang="et-EE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t-EE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40630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920B9-9CFA-4925-A767-3201A0436854}" type="datetimeFigureOut">
              <a:rPr lang="et-EE" smtClean="0">
                <a:solidFill>
                  <a:prstClr val="white">
                    <a:alpha val="50000"/>
                  </a:prstClr>
                </a:solidFill>
              </a:rPr>
              <a:pPr/>
              <a:t>25.11.2011</a:t>
            </a:fld>
            <a:endParaRPr lang="et-EE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white"/>
              </a:solidFill>
            </a:endParaRPr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4AC68-2E14-4525-A131-2A2B16BEEA88}" type="slidenum">
              <a:rPr lang="et-EE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t-EE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82458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920B9-9CFA-4925-A767-3201A0436854}" type="datetimeFigureOut">
              <a:rPr lang="et-EE" smtClean="0">
                <a:solidFill>
                  <a:prstClr val="white">
                    <a:alpha val="50000"/>
                  </a:prstClr>
                </a:solidFill>
              </a:rPr>
              <a:pPr/>
              <a:t>25.11.2011</a:t>
            </a:fld>
            <a:endParaRPr lang="et-EE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white"/>
              </a:solidFill>
            </a:endParaRPr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4AC68-2E14-4525-A131-2A2B16BEEA88}" type="slidenum">
              <a:rPr lang="et-EE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t-EE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15637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920B9-9CFA-4925-A767-3201A0436854}" type="datetimeFigureOut">
              <a:rPr lang="et-EE" smtClean="0">
                <a:solidFill>
                  <a:prstClr val="white">
                    <a:alpha val="50000"/>
                  </a:prstClr>
                </a:solidFill>
              </a:rPr>
              <a:pPr/>
              <a:t>25.11.2011</a:t>
            </a:fld>
            <a:endParaRPr lang="et-EE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white"/>
              </a:solidFill>
            </a:endParaRPr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4AC68-2E14-4525-A131-2A2B16BEEA88}" type="slidenum">
              <a:rPr lang="et-EE" smtClean="0">
                <a:solidFill>
                  <a:prstClr val="white"/>
                </a:solidFill>
              </a:rPr>
              <a:pPr/>
              <a:t>‹#›</a:t>
            </a:fld>
            <a:endParaRPr lang="et-EE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88952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920B9-9CFA-4925-A767-3201A0436854}" type="datetimeFigureOut">
              <a:rPr lang="et-EE" smtClean="0">
                <a:solidFill>
                  <a:prstClr val="white">
                    <a:alpha val="50000"/>
                  </a:prstClr>
                </a:solidFill>
              </a:rPr>
              <a:pPr/>
              <a:t>25.11.2011</a:t>
            </a:fld>
            <a:endParaRPr lang="et-EE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white"/>
              </a:solidFill>
            </a:endParaRPr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4AC68-2E14-4525-A131-2A2B16BEEA88}" type="slidenum">
              <a:rPr lang="et-EE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t-EE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256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920B9-9CFA-4925-A767-3201A0436854}" type="datetimeFigureOut">
              <a:rPr lang="et-EE" smtClean="0">
                <a:solidFill>
                  <a:prstClr val="white">
                    <a:alpha val="50000"/>
                  </a:prstClr>
                </a:solidFill>
              </a:rPr>
              <a:pPr/>
              <a:t>25.11.2011</a:t>
            </a:fld>
            <a:endParaRPr lang="et-EE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4AC68-2E14-4525-A131-2A2B16BEEA88}" type="slidenum">
              <a:rPr lang="et-EE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t-EE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t-EE" smtClean="0"/>
              <a:t>Muutke tiitli laadi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920B9-9CFA-4925-A767-3201A0436854}" type="datetimeFigureOut">
              <a:rPr lang="et-EE" smtClean="0">
                <a:solidFill>
                  <a:prstClr val="white">
                    <a:alpha val="50000"/>
                  </a:prstClr>
                </a:solidFill>
              </a:rPr>
              <a:pPr/>
              <a:t>25.11.2011</a:t>
            </a:fld>
            <a:endParaRPr lang="et-EE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white"/>
              </a:solidFill>
            </a:endParaRPr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4AC68-2E14-4525-A131-2A2B16BEEA88}" type="slidenum">
              <a:rPr lang="et-EE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t-EE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38098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920B9-9CFA-4925-A767-3201A0436854}" type="datetimeFigureOut">
              <a:rPr lang="et-EE" smtClean="0">
                <a:solidFill>
                  <a:prstClr val="white">
                    <a:alpha val="50000"/>
                  </a:prstClr>
                </a:solidFill>
              </a:rPr>
              <a:pPr/>
              <a:t>25.11.2011</a:t>
            </a:fld>
            <a:endParaRPr lang="et-EE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white"/>
              </a:solidFill>
            </a:endParaRPr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4AC68-2E14-4525-A131-2A2B16BEEA88}" type="slidenum">
              <a:rPr lang="et-EE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t-EE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12041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920B9-9CFA-4925-A767-3201A0436854}" type="datetimeFigureOut">
              <a:rPr lang="et-EE" smtClean="0">
                <a:solidFill>
                  <a:prstClr val="white">
                    <a:alpha val="50000"/>
                  </a:prstClr>
                </a:solidFill>
              </a:rPr>
              <a:pPr/>
              <a:t>25.11.2011</a:t>
            </a:fld>
            <a:endParaRPr lang="et-EE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white"/>
              </a:solidFill>
            </a:endParaRPr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4AC68-2E14-4525-A131-2A2B16BEEA88}" type="slidenum">
              <a:rPr lang="et-EE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t-EE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287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920B9-9CFA-4925-A767-3201A0436854}" type="datetimeFigureOut">
              <a:rPr lang="et-EE" smtClean="0">
                <a:solidFill>
                  <a:prstClr val="white">
                    <a:alpha val="50000"/>
                  </a:prstClr>
                </a:solidFill>
              </a:rPr>
              <a:pPr/>
              <a:t>25.11.2011</a:t>
            </a:fld>
            <a:endParaRPr lang="et-EE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4AC68-2E14-4525-A131-2A2B16BEEA88}" type="slidenum">
              <a:rPr lang="et-EE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t-EE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920B9-9CFA-4925-A767-3201A0436854}" type="datetimeFigureOut">
              <a:rPr lang="et-EE" smtClean="0">
                <a:solidFill>
                  <a:prstClr val="white">
                    <a:alpha val="50000"/>
                  </a:prstClr>
                </a:solidFill>
              </a:rPr>
              <a:pPr/>
              <a:t>25.11.2011</a:t>
            </a:fld>
            <a:endParaRPr lang="et-EE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4AC68-2E14-4525-A131-2A2B16BEEA88}" type="slidenum">
              <a:rPr lang="et-EE" smtClean="0">
                <a:solidFill>
                  <a:prstClr val="white"/>
                </a:solidFill>
              </a:rPr>
              <a:pPr/>
              <a:t>‹#›</a:t>
            </a:fld>
            <a:endParaRPr lang="et-EE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t-EE" smtClean="0"/>
              <a:t>Muutke tiitli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920B9-9CFA-4925-A767-3201A0436854}" type="datetimeFigureOut">
              <a:rPr lang="et-EE" smtClean="0">
                <a:solidFill>
                  <a:prstClr val="white">
                    <a:alpha val="50000"/>
                  </a:prstClr>
                </a:solidFill>
              </a:rPr>
              <a:pPr/>
              <a:t>25.11.2011</a:t>
            </a:fld>
            <a:endParaRPr lang="et-EE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4AC68-2E14-4525-A131-2A2B16BEEA88}" type="slidenum">
              <a:rPr lang="et-EE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t-EE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t-EE" smtClean="0"/>
              <a:t>Muutke tiitli laadi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t-EE" smtClean="0"/>
              <a:t>Pildi lisamiseks klõpsake ikooni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920B9-9CFA-4925-A767-3201A0436854}" type="datetimeFigureOut">
              <a:rPr lang="et-EE" smtClean="0">
                <a:solidFill>
                  <a:prstClr val="white">
                    <a:alpha val="50000"/>
                  </a:prstClr>
                </a:solidFill>
              </a:rPr>
              <a:pPr/>
              <a:t>25.11.2011</a:t>
            </a:fld>
            <a:endParaRPr lang="et-EE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4AC68-2E14-4525-A131-2A2B16BEEA88}" type="slidenum">
              <a:rPr lang="et-EE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t-EE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t-EE" smtClean="0"/>
              <a:t>Muutke tiitli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DA47DADC-55EA-4839-91C8-5BCC0EC06F5C}" type="datetime1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11/25/2011</a:t>
            </a:fld>
            <a:endParaRPr lang="en-US" dirty="0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DB55008-776E-4C0A-B874-872A9DDC11DD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9" r:id="rId1"/>
    <p:sldLayoutId id="2147483850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  <p:sldLayoutId id="2147483712" r:id="rId12"/>
    <p:sldLayoutId id="2147483713" r:id="rId13"/>
    <p:sldLayoutId id="2147483714" r:id="rId14"/>
    <p:sldLayoutId id="2147483715" r:id="rId15"/>
    <p:sldLayoutId id="2147483672" r:id="rId16"/>
    <p:sldLayoutId id="2147483673" r:id="rId17"/>
    <p:sldLayoutId id="2147483674" r:id="rId18"/>
    <p:sldLayoutId id="2147483675" r:id="rId19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7DADC-55EA-4839-91C8-5BCC0EC06F5C}" type="datetime1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11/25/2011</a:t>
            </a:fld>
            <a:endParaRPr lang="en-US" dirty="0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DB55008-776E-4C0A-B874-872A9DDC11DD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056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7DADC-55EA-4839-91C8-5BCC0EC06F5C}" type="datetime1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11/25/2011</a:t>
            </a:fld>
            <a:endParaRPr lang="en-US" dirty="0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DB55008-776E-4C0A-B874-872A9DDC11DD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056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7DADC-55EA-4839-91C8-5BCC0EC06F5C}" type="datetime1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11/25/2011</a:t>
            </a:fld>
            <a:endParaRPr lang="en-US" dirty="0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DB55008-776E-4C0A-B874-872A9DDC11DD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056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png"/><Relationship Id="rId4" Type="http://schemas.openxmlformats.org/officeDocument/2006/relationships/oleObject" Target="../embeddings/Microsoft_Excel_97-2003_t__leht1.xls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3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3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3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755576" y="3933056"/>
            <a:ext cx="7315200" cy="2595025"/>
          </a:xfrm>
        </p:spPr>
        <p:txBody>
          <a:bodyPr>
            <a:normAutofit fontScale="90000"/>
          </a:bodyPr>
          <a:lstStyle/>
          <a:p>
            <a:r>
              <a:rPr lang="et-EE" sz="6000" dirty="0" smtClean="0"/>
              <a:t/>
            </a:r>
            <a:br>
              <a:rPr lang="et-EE" sz="6000" dirty="0" smtClean="0"/>
            </a:br>
            <a:r>
              <a:rPr lang="et-EE" sz="6000" dirty="0"/>
              <a:t/>
            </a:r>
            <a:br>
              <a:rPr lang="et-EE" sz="6000" dirty="0"/>
            </a:br>
            <a:r>
              <a:rPr lang="et-EE" sz="6000" dirty="0" smtClean="0"/>
              <a:t/>
            </a:r>
            <a:br>
              <a:rPr lang="et-EE" sz="6000" dirty="0" smtClean="0"/>
            </a:br>
            <a:r>
              <a:rPr lang="et-EE" sz="6000" dirty="0" smtClean="0"/>
              <a:t>Energia elukvaliteedi tagamisel</a:t>
            </a:r>
            <a:r>
              <a:rPr lang="et-EE" sz="6000" dirty="0"/>
              <a:t/>
            </a:r>
            <a:br>
              <a:rPr lang="et-EE" sz="6000" dirty="0"/>
            </a:br>
            <a:r>
              <a:rPr lang="et-EE" dirty="0" smtClean="0"/>
              <a:t/>
            </a:r>
            <a:br>
              <a:rPr lang="et-EE" dirty="0" smtClean="0"/>
            </a:br>
            <a:r>
              <a:rPr lang="et-EE" dirty="0"/>
              <a:t/>
            </a:r>
            <a:br>
              <a:rPr lang="et-EE" dirty="0"/>
            </a:br>
            <a:r>
              <a:rPr lang="et-EE" sz="3100" dirty="0" smtClean="0"/>
              <a:t>Peep </a:t>
            </a:r>
            <a:r>
              <a:rPr lang="et-EE" sz="3100" dirty="0" err="1" smtClean="0"/>
              <a:t>Siitam</a:t>
            </a:r>
            <a:r>
              <a:rPr lang="et-EE" sz="3100" dirty="0" smtClean="0"/>
              <a:t>,</a:t>
            </a:r>
            <a:br>
              <a:rPr lang="et-EE" sz="3100" dirty="0" smtClean="0"/>
            </a:br>
            <a:r>
              <a:rPr lang="et-EE" sz="3100" dirty="0" smtClean="0"/>
              <a:t>26.11.2011</a:t>
            </a:r>
            <a:br>
              <a:rPr lang="et-EE" sz="3100" dirty="0" smtClean="0"/>
            </a:br>
            <a:r>
              <a:rPr lang="et-EE" sz="3100" dirty="0" smtClean="0"/>
              <a:t>EOKL</a:t>
            </a:r>
            <a:endParaRPr lang="et-EE" sz="3100" dirty="0"/>
          </a:p>
        </p:txBody>
      </p:sp>
    </p:spTree>
    <p:extLst>
      <p:ext uri="{BB962C8B-B14F-4D97-AF65-F5344CB8AC3E}">
        <p14:creationId xmlns:p14="http://schemas.microsoft.com/office/powerpoint/2010/main" val="3035455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Kütteväärtuste hinnad</a:t>
            </a:r>
            <a:endParaRPr lang="et-EE" dirty="0"/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849102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8783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alkiri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Energiamajanduse ebaefektiivsus numbrites</a:t>
            </a:r>
            <a:endParaRPr lang="et-EE" dirty="0"/>
          </a:p>
        </p:txBody>
      </p:sp>
      <p:sp>
        <p:nvSpPr>
          <p:cNvPr id="5" name="Teksti kohatäide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Maailmas 2009, mlrd.USD</a:t>
            </a:r>
            <a:endParaRPr lang="et-EE" dirty="0"/>
          </a:p>
        </p:txBody>
      </p:sp>
      <p:graphicFrame>
        <p:nvGraphicFramePr>
          <p:cNvPr id="9" name="Sisu kohatäide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08696237"/>
              </p:ext>
            </p:extLst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ksti kohatäide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Eestis elekter 2010, MEUR</a:t>
            </a:r>
            <a:endParaRPr lang="et-EE" dirty="0"/>
          </a:p>
        </p:txBody>
      </p:sp>
      <p:graphicFrame>
        <p:nvGraphicFramePr>
          <p:cNvPr id="10" name="Sisu kohatäide 9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878453265"/>
              </p:ext>
            </p:extLst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969108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et-EE" dirty="0" smtClean="0"/>
              <a:t>AS Narva Elektrijaamad konkurentsivõimest 2020</a:t>
            </a:r>
            <a:endParaRPr lang="et-EE" dirty="0"/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0084683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27442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8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539552" y="220578"/>
            <a:ext cx="8229600" cy="1384995"/>
          </a:xfrm>
          <a:prstGeom prst="rect">
            <a:avLst/>
          </a:prstGeom>
          <a:solidFill>
            <a:srgbClr val="0068A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t-EE" sz="2800" b="1" dirty="0" smtClean="0">
                <a:solidFill>
                  <a:schemeClr val="bg1"/>
                </a:solidFill>
                <a:cs typeface="Arial" charset="0"/>
              </a:rPr>
              <a:t>Ühiskonna poolt turuhinnale lisaks (</a:t>
            </a:r>
            <a:r>
              <a:rPr lang="et-EE" sz="2800" b="1" dirty="0" err="1" smtClean="0">
                <a:solidFill>
                  <a:schemeClr val="bg1"/>
                </a:solidFill>
                <a:cs typeface="Arial" charset="0"/>
              </a:rPr>
              <a:t>sic</a:t>
            </a:r>
            <a:r>
              <a:rPr lang="et-EE" sz="2800" b="1" dirty="0" smtClean="0">
                <a:solidFill>
                  <a:schemeClr val="bg1"/>
                </a:solidFill>
                <a:cs typeface="Arial" charset="0"/>
              </a:rPr>
              <a:t>!) makstav </a:t>
            </a:r>
            <a:r>
              <a:rPr lang="et-EE" sz="2800" b="1" dirty="0">
                <a:solidFill>
                  <a:schemeClr val="bg1"/>
                </a:solidFill>
                <a:cs typeface="Arial" charset="0"/>
              </a:rPr>
              <a:t>kulude </a:t>
            </a:r>
            <a:r>
              <a:rPr lang="en-US" sz="2800" b="1" dirty="0" smtClean="0">
                <a:solidFill>
                  <a:schemeClr val="bg1"/>
                </a:solidFill>
                <a:cs typeface="Arial" charset="0"/>
              </a:rPr>
              <a:t>nüüdisväärtus</a:t>
            </a:r>
            <a:r>
              <a:rPr lang="et-EE" sz="2800" b="1" dirty="0" smtClean="0">
                <a:solidFill>
                  <a:schemeClr val="bg1"/>
                </a:solidFill>
                <a:cs typeface="Arial" charset="0"/>
              </a:rPr>
              <a:t> EUR/ </a:t>
            </a:r>
            <a:r>
              <a:rPr lang="et-EE" sz="2800" b="1" dirty="0">
                <a:solidFill>
                  <a:schemeClr val="bg1"/>
                </a:solidFill>
                <a:cs typeface="Arial" charset="0"/>
              </a:rPr>
              <a:t>toodetud MWh</a:t>
            </a:r>
            <a:endParaRPr lang="en-US" sz="2800" b="1" dirty="0">
              <a:solidFill>
                <a:schemeClr val="bg1"/>
              </a:solidFill>
              <a:cs typeface="Arial" charset="0"/>
            </a:endParaRPr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7558086"/>
              </p:ext>
            </p:extLst>
          </p:nvPr>
        </p:nvGraphicFramePr>
        <p:xfrm>
          <a:off x="611188" y="1700213"/>
          <a:ext cx="8229600" cy="429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r:id="rId4" imgW="8876545" imgH="4633362" progId="Excel.Chart.8">
                  <p:embed/>
                </p:oleObj>
              </mc:Choice>
              <mc:Fallback>
                <p:oleObj r:id="rId4" imgW="8876545" imgH="4633362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1700213"/>
                        <a:ext cx="8229600" cy="429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>
          <a:xfrm>
            <a:off x="251520" y="6309320"/>
            <a:ext cx="2895600" cy="365125"/>
          </a:xfrm>
        </p:spPr>
        <p:txBody>
          <a:bodyPr/>
          <a:lstStyle/>
          <a:p>
            <a:pPr algn="l"/>
            <a:r>
              <a:rPr lang="et-EE" sz="2000" dirty="0" smtClean="0">
                <a:solidFill>
                  <a:prstClr val="black">
                    <a:tint val="75000"/>
                  </a:prstClr>
                </a:solidFill>
              </a:rPr>
              <a:t>allikas: Energiasalv</a:t>
            </a:r>
            <a:endParaRPr lang="et-EE" sz="2000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306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Biomassi kasutusvõimalused elektroenergeetikas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t-EE" dirty="0" smtClean="0"/>
              <a:t>Eesti Metsanduse arengukava puiduenergia kasutusest  2020 													30PJ/a</a:t>
            </a:r>
          </a:p>
          <a:p>
            <a:pPr marL="0" indent="0">
              <a:buNone/>
            </a:pPr>
            <a:r>
              <a:rPr lang="et-EE" dirty="0" smtClean="0"/>
              <a:t>Biomassi ja bioenergia kasutamise edendamise arengukava 2007-2013 biomassiks   </a:t>
            </a:r>
          </a:p>
          <a:p>
            <a:pPr marL="0" indent="0">
              <a:buNone/>
            </a:pPr>
            <a:r>
              <a:rPr lang="et-EE" dirty="0"/>
              <a:t>	</a:t>
            </a:r>
            <a:r>
              <a:rPr lang="et-EE" dirty="0" smtClean="0"/>
              <a:t>		4,4Mtm/a ehk ca. 	30PJ/a</a:t>
            </a:r>
          </a:p>
          <a:p>
            <a:pPr marL="0" indent="0">
              <a:buNone/>
            </a:pPr>
            <a:r>
              <a:rPr lang="et-EE" dirty="0" smtClean="0"/>
              <a:t>Täna puitkütuseid kasutuses	 	     ca. 	27 PJ/a	</a:t>
            </a:r>
          </a:p>
          <a:p>
            <a:pPr marL="0" indent="0">
              <a:buNone/>
            </a:pPr>
            <a:r>
              <a:rPr lang="et-EE" dirty="0" smtClean="0"/>
              <a:t>Juurde võiks toota 				</a:t>
            </a:r>
            <a:r>
              <a:rPr lang="et-EE" b="1" dirty="0" smtClean="0"/>
              <a:t>3 PJ/a</a:t>
            </a:r>
          </a:p>
          <a:p>
            <a:pPr marL="0" indent="0">
              <a:buNone/>
            </a:pPr>
            <a:endParaRPr lang="et-EE" dirty="0" smtClean="0"/>
          </a:p>
          <a:p>
            <a:pPr marL="0" indent="0">
              <a:buNone/>
            </a:pPr>
            <a:r>
              <a:rPr lang="et-EE" b="1" dirty="0" smtClean="0"/>
              <a:t>Järeldus: puiduressurss piiratud, kasutada ainult efektiivselt!</a:t>
            </a:r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3093510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Puiduhinnad tõusuteel</a:t>
            </a:r>
            <a:endParaRPr lang="et-EE" dirty="0"/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556972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>
          <a:xfrm>
            <a:off x="251520" y="6237312"/>
            <a:ext cx="2895600" cy="365125"/>
          </a:xfrm>
        </p:spPr>
        <p:txBody>
          <a:bodyPr/>
          <a:lstStyle/>
          <a:p>
            <a:r>
              <a:rPr lang="et-EE" dirty="0" smtClean="0"/>
              <a:t>* 2011 3Q, 1tm=2MWh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889186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Kodumajapidamistes kasutatud </a:t>
            </a:r>
            <a:r>
              <a:rPr lang="et-EE" dirty="0" err="1" smtClean="0"/>
              <a:t>kütused,TJ</a:t>
            </a:r>
            <a:endParaRPr lang="et-EE" dirty="0"/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8449609"/>
              </p:ext>
            </p:extLst>
          </p:nvPr>
        </p:nvGraphicFramePr>
        <p:xfrm>
          <a:off x="683568" y="1556792"/>
          <a:ext cx="8229600" cy="51020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9046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Tarbijakoormuse vähendamine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t-EE" dirty="0" smtClean="0"/>
              <a:t>Variandid:</a:t>
            </a:r>
          </a:p>
          <a:p>
            <a:pPr marL="514350" indent="-514350">
              <a:buAutoNum type="arabicPeriod"/>
            </a:pPr>
            <a:r>
              <a:rPr lang="et-EE" dirty="0" smtClean="0"/>
              <a:t>Siseriikliku heitmekaubanduse tulud (8 aasta jooksul 1-2 mlrd.EUR);</a:t>
            </a:r>
          </a:p>
          <a:p>
            <a:pPr marL="514350" indent="-514350">
              <a:buAutoNum type="arabicPeriod"/>
            </a:pPr>
            <a:r>
              <a:rPr lang="et-EE" dirty="0" smtClean="0"/>
              <a:t>ÜF – 3,5mlrd.EUR. EC soovitus 6% e. 210MEUR taastuvenergiasse ja energiasäästu;</a:t>
            </a:r>
          </a:p>
          <a:p>
            <a:pPr marL="514350" indent="-514350">
              <a:buAutoNum type="arabicPeriod"/>
            </a:pPr>
            <a:r>
              <a:rPr lang="et-EE" dirty="0" smtClean="0"/>
              <a:t>Sertifikaatidega kauplemine;</a:t>
            </a:r>
          </a:p>
          <a:p>
            <a:pPr marL="514350" indent="-514350">
              <a:buAutoNum type="arabicPeriod"/>
            </a:pPr>
            <a:r>
              <a:rPr lang="et-EE" dirty="0" smtClean="0"/>
              <a:t>„Õlimaksu“ kehtestamine min.10EUR/põlevkivi tonn, tulud &gt;1,2mlrd.EUR (2013-2020);</a:t>
            </a:r>
          </a:p>
          <a:p>
            <a:pPr marL="514350" indent="-514350">
              <a:buAutoNum type="arabicPeriod"/>
            </a:pPr>
            <a:r>
              <a:rPr lang="et-EE" dirty="0" smtClean="0"/>
              <a:t>Maksusoodustused.</a:t>
            </a:r>
          </a:p>
          <a:p>
            <a:pPr marL="514350" indent="-514350">
              <a:buAutoNum type="arabicPeriod"/>
            </a:pPr>
            <a:endParaRPr lang="et-EE" dirty="0" smtClean="0"/>
          </a:p>
          <a:p>
            <a:pPr marL="514350" indent="-514350">
              <a:buAutoNum type="arabicPeriod"/>
            </a:pPr>
            <a:endParaRPr lang="et-EE" dirty="0" smtClean="0"/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047878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Vahekokkuvõte elektrijaamadest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t-EE" dirty="0" smtClean="0"/>
              <a:t>Taastuvenergia ei ole kallis kohustus, meie tingimustes on see odavaim võimalus!</a:t>
            </a:r>
          </a:p>
          <a:p>
            <a:pPr marL="514350" indent="-514350">
              <a:buAutoNum type="arabicPeriod"/>
            </a:pPr>
            <a:r>
              <a:rPr lang="et-EE" dirty="0" smtClean="0"/>
              <a:t>Põlevkivist </a:t>
            </a:r>
            <a:r>
              <a:rPr lang="et-EE" dirty="0"/>
              <a:t>elektritootmine pole alternatiiv, </a:t>
            </a:r>
            <a:r>
              <a:rPr lang="et-EE" dirty="0" smtClean="0"/>
              <a:t>tuleb välja töötada põlevkivist </a:t>
            </a:r>
            <a:r>
              <a:rPr lang="et-EE" dirty="0"/>
              <a:t>loobumise tegelik </a:t>
            </a:r>
            <a:r>
              <a:rPr lang="et-EE" dirty="0" smtClean="0"/>
              <a:t>kava, lihtsaim viis seda teha on konkursi korraldamine;</a:t>
            </a:r>
            <a:endParaRPr lang="et-EE" dirty="0"/>
          </a:p>
          <a:p>
            <a:pPr marL="514350" indent="-514350">
              <a:buAutoNum type="arabicPeriod"/>
            </a:pPr>
            <a:r>
              <a:rPr lang="et-EE" dirty="0"/>
              <a:t>Mistahes tootmisvõimsuste rajamise toetamise puhul </a:t>
            </a:r>
            <a:r>
              <a:rPr lang="et-EE" dirty="0" smtClean="0"/>
              <a:t>peaks otsene koormuse </a:t>
            </a:r>
            <a:r>
              <a:rPr lang="et-EE" dirty="0"/>
              <a:t>suurendamine </a:t>
            </a:r>
            <a:r>
              <a:rPr lang="et-EE" dirty="0" smtClean="0"/>
              <a:t>tarbijale olema </a:t>
            </a:r>
            <a:r>
              <a:rPr lang="et-EE" dirty="0"/>
              <a:t>välistatud.</a:t>
            </a:r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3511830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Elektrihinna komponent muutustes: hinnad 2011, 9k. </a:t>
            </a:r>
            <a:r>
              <a:rPr lang="et-EE" dirty="0" err="1" smtClean="0"/>
              <a:t>EUR/MWh</a:t>
            </a:r>
            <a:endParaRPr lang="et-EE" dirty="0"/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819865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7659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800" dirty="0" smtClean="0"/>
              <a:t>Kõneks tuleb:</a:t>
            </a:r>
            <a:endParaRPr lang="et-EE" sz="4800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„</a:t>
            </a:r>
            <a:r>
              <a:rPr lang="et-EE" sz="4000" dirty="0" smtClean="0"/>
              <a:t>Vähem on targem“</a:t>
            </a:r>
          </a:p>
          <a:p>
            <a:r>
              <a:rPr lang="et-EE" sz="4000" dirty="0" smtClean="0"/>
              <a:t>Elektroenergeetika valikud;</a:t>
            </a:r>
          </a:p>
          <a:p>
            <a:r>
              <a:rPr lang="et-EE" sz="4000" dirty="0" smtClean="0"/>
              <a:t>Asjad, mida </a:t>
            </a:r>
            <a:r>
              <a:rPr lang="et-EE" sz="4000" dirty="0" smtClean="0"/>
              <a:t>ise teha ja valitsejatelt nõuda</a:t>
            </a:r>
            <a:r>
              <a:rPr lang="et-EE" sz="4000" dirty="0"/>
              <a:t>.</a:t>
            </a:r>
            <a:endParaRPr lang="et-EE" sz="4000" dirty="0" smtClean="0"/>
          </a:p>
          <a:p>
            <a:endParaRPr lang="et-EE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617074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1408446452"/>
              </p:ext>
            </p:extLst>
          </p:nvPr>
        </p:nvGraphicFramePr>
        <p:xfrm>
          <a:off x="539552" y="476672"/>
          <a:ext cx="8352928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53267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539552" y="5301207"/>
            <a:ext cx="8064896" cy="72008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t-EE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title"/>
          </p:nvPr>
        </p:nvSpPr>
        <p:spPr>
          <a:xfrm>
            <a:off x="952500" y="571500"/>
            <a:ext cx="7620028" cy="711200"/>
          </a:xfrm>
        </p:spPr>
        <p:txBody>
          <a:bodyPr>
            <a:normAutofit fontScale="90000"/>
          </a:bodyPr>
          <a:lstStyle/>
          <a:p>
            <a:r>
              <a:rPr lang="et-EE" sz="3200" dirty="0" smtClean="0">
                <a:solidFill>
                  <a:srgbClr val="0071AE"/>
                </a:solidFill>
                <a:latin typeface="Calibri" pitchFamily="34" charset="0"/>
              </a:rPr>
              <a:t>Elektriturg</a:t>
            </a:r>
            <a:br>
              <a:rPr lang="et-EE" sz="3200" dirty="0" smtClean="0">
                <a:solidFill>
                  <a:srgbClr val="0071AE"/>
                </a:solidFill>
                <a:latin typeface="Calibri" pitchFamily="34" charset="0"/>
              </a:rPr>
            </a:br>
            <a:r>
              <a:rPr lang="et-EE" dirty="0" smtClean="0">
                <a:solidFill>
                  <a:srgbClr val="0071AE"/>
                </a:solidFill>
                <a:latin typeface="Calibri" pitchFamily="34" charset="0"/>
              </a:rPr>
              <a:t>Struktuur</a:t>
            </a:r>
            <a:endParaRPr lang="en-US" sz="3200" dirty="0" smtClean="0">
              <a:solidFill>
                <a:srgbClr val="0071AE"/>
              </a:solidFill>
              <a:latin typeface="Calibri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899592" y="1772816"/>
            <a:ext cx="1008112" cy="1944216"/>
          </a:xfrm>
          <a:prstGeom prst="roundRect">
            <a:avLst/>
          </a:prstGeom>
          <a:solidFill>
            <a:srgbClr val="008FD5"/>
          </a:solidFill>
          <a:ln w="158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t-EE" sz="1400" b="1" dirty="0" smtClean="0">
                <a:solidFill>
                  <a:srgbClr val="FFFFFF"/>
                </a:solidFill>
                <a:latin typeface="Calibri" pitchFamily="34" charset="0"/>
              </a:rPr>
              <a:t>Tootjad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t-EE" sz="1400" b="1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8" name="Bevel 17"/>
          <p:cNvSpPr/>
          <p:nvPr/>
        </p:nvSpPr>
        <p:spPr>
          <a:xfrm>
            <a:off x="2699792" y="2336848"/>
            <a:ext cx="1152128" cy="720000"/>
          </a:xfrm>
          <a:prstGeom prst="bevel">
            <a:avLst/>
          </a:prstGeom>
          <a:solidFill>
            <a:srgbClr val="008FD5"/>
          </a:solidFill>
          <a:ln w="158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t-EE" sz="1400" b="1" dirty="0" smtClean="0">
                <a:solidFill>
                  <a:srgbClr val="FFFFFF"/>
                </a:solidFill>
                <a:latin typeface="Calibri" pitchFamily="34" charset="0"/>
              </a:rPr>
              <a:t>Nord Pool Spot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7392528" y="2996952"/>
            <a:ext cx="1008112" cy="720000"/>
          </a:xfrm>
          <a:prstGeom prst="roundRect">
            <a:avLst/>
          </a:prstGeom>
          <a:solidFill>
            <a:srgbClr val="008FD5"/>
          </a:solidFill>
          <a:ln w="158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t-EE" sz="1400" b="1" dirty="0" smtClean="0">
                <a:solidFill>
                  <a:srgbClr val="FFFFFF"/>
                </a:solidFill>
                <a:latin typeface="Calibri" pitchFamily="34" charset="0"/>
              </a:rPr>
              <a:t>Väike-tarbijad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7392344" y="1772816"/>
            <a:ext cx="1008112" cy="1080120"/>
          </a:xfrm>
          <a:prstGeom prst="roundRect">
            <a:avLst/>
          </a:prstGeom>
          <a:solidFill>
            <a:srgbClr val="008FD5"/>
          </a:solidFill>
          <a:ln w="158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t-EE" sz="1400" b="1" dirty="0" smtClean="0">
                <a:solidFill>
                  <a:srgbClr val="FFFFFF"/>
                </a:solidFill>
                <a:latin typeface="Calibri" pitchFamily="34" charset="0"/>
              </a:rPr>
              <a:t>Suur-tarbijad</a:t>
            </a:r>
          </a:p>
        </p:txBody>
      </p:sp>
      <p:sp>
        <p:nvSpPr>
          <p:cNvPr id="21" name="Right Arrow 20"/>
          <p:cNvSpPr/>
          <p:nvPr/>
        </p:nvSpPr>
        <p:spPr>
          <a:xfrm>
            <a:off x="1991744" y="2636912"/>
            <a:ext cx="648072" cy="108000"/>
          </a:xfrm>
          <a:prstGeom prst="rightArrow">
            <a:avLst/>
          </a:prstGeom>
          <a:solidFill>
            <a:srgbClr val="6CCFF6"/>
          </a:solidFill>
          <a:ln w="158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t-EE" sz="1400" b="1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2" name="Right Arrow 21"/>
          <p:cNvSpPr/>
          <p:nvPr/>
        </p:nvSpPr>
        <p:spPr>
          <a:xfrm>
            <a:off x="1979712" y="3248912"/>
            <a:ext cx="2592288" cy="108080"/>
          </a:xfrm>
          <a:prstGeom prst="rightArrow">
            <a:avLst/>
          </a:prstGeom>
          <a:solidFill>
            <a:srgbClr val="6CCFF6"/>
          </a:solidFill>
          <a:ln w="158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t-EE" sz="1400" b="1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3" name="Right Arrow 22"/>
          <p:cNvSpPr/>
          <p:nvPr/>
        </p:nvSpPr>
        <p:spPr>
          <a:xfrm>
            <a:off x="6684296" y="3248912"/>
            <a:ext cx="648072" cy="108000"/>
          </a:xfrm>
          <a:prstGeom prst="rightArrow">
            <a:avLst/>
          </a:prstGeom>
          <a:solidFill>
            <a:srgbClr val="6CCFF6"/>
          </a:solidFill>
          <a:ln w="158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t-EE" sz="1400" b="1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4" name="Right Arrow 23"/>
          <p:cNvSpPr/>
          <p:nvPr/>
        </p:nvSpPr>
        <p:spPr>
          <a:xfrm>
            <a:off x="1991744" y="2012744"/>
            <a:ext cx="5316560" cy="108000"/>
          </a:xfrm>
          <a:prstGeom prst="rightArrow">
            <a:avLst/>
          </a:prstGeom>
          <a:solidFill>
            <a:schemeClr val="bg1"/>
          </a:solidFill>
          <a:ln w="15875">
            <a:prstDash val="sysDot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t-EE" sz="1400" b="1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5" name="Right Arrow 24"/>
          <p:cNvSpPr/>
          <p:nvPr/>
        </p:nvSpPr>
        <p:spPr>
          <a:xfrm rot="21142729">
            <a:off x="3882999" y="2395261"/>
            <a:ext cx="3420000" cy="108000"/>
          </a:xfrm>
          <a:prstGeom prst="rightArrow">
            <a:avLst/>
          </a:prstGeom>
          <a:solidFill>
            <a:schemeClr val="bg1"/>
          </a:solidFill>
          <a:ln w="15875">
            <a:prstDash val="sysDot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t-EE" sz="1400" b="1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 rot="16200000">
            <a:off x="5256076" y="2384885"/>
            <a:ext cx="720080" cy="1944216"/>
          </a:xfrm>
          <a:prstGeom prst="roundRect">
            <a:avLst/>
          </a:prstGeom>
          <a:solidFill>
            <a:srgbClr val="008FD5"/>
          </a:solidFill>
          <a:ln w="158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t-EE" sz="1400" b="1" dirty="0" smtClean="0">
                <a:solidFill>
                  <a:srgbClr val="FFFFFF"/>
                </a:solidFill>
                <a:latin typeface="Calibri" pitchFamily="34" charset="0"/>
              </a:rPr>
              <a:t>Elektrimüüjad</a:t>
            </a:r>
          </a:p>
        </p:txBody>
      </p:sp>
      <p:sp>
        <p:nvSpPr>
          <p:cNvPr id="27" name="Rounded Rectangle 26"/>
          <p:cNvSpPr/>
          <p:nvPr/>
        </p:nvSpPr>
        <p:spPr>
          <a:xfrm rot="16200000">
            <a:off x="4296092" y="4905164"/>
            <a:ext cx="720080" cy="1944216"/>
          </a:xfrm>
          <a:prstGeom prst="roundRect">
            <a:avLst/>
          </a:prstGeom>
          <a:solidFill>
            <a:srgbClr val="008FD5"/>
          </a:solidFill>
          <a:ln w="158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t-EE" sz="1400" b="1" dirty="0" smtClean="0">
                <a:solidFill>
                  <a:srgbClr val="FFFFFF"/>
                </a:solidFill>
                <a:latin typeface="Calibri" pitchFamily="34" charset="0"/>
              </a:rPr>
              <a:t>Ülekanne ja jaotamine</a:t>
            </a:r>
          </a:p>
        </p:txBody>
      </p:sp>
      <p:sp>
        <p:nvSpPr>
          <p:cNvPr id="28" name="Right Arrow 27"/>
          <p:cNvSpPr/>
          <p:nvPr/>
        </p:nvSpPr>
        <p:spPr>
          <a:xfrm rot="19102774">
            <a:off x="5335934" y="4814081"/>
            <a:ext cx="3132000" cy="108000"/>
          </a:xfrm>
          <a:prstGeom prst="rightArrow">
            <a:avLst/>
          </a:prstGeom>
          <a:solidFill>
            <a:srgbClr val="6CCFF6"/>
          </a:solidFill>
          <a:ln w="158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t-EE" sz="1400" b="1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9" name="Right Arrow 28"/>
          <p:cNvSpPr/>
          <p:nvPr/>
        </p:nvSpPr>
        <p:spPr>
          <a:xfrm rot="19020000">
            <a:off x="6546091" y="2798109"/>
            <a:ext cx="910800" cy="128478"/>
          </a:xfrm>
          <a:prstGeom prst="rightArrow">
            <a:avLst/>
          </a:prstGeom>
          <a:solidFill>
            <a:srgbClr val="6CCFF6"/>
          </a:solidFill>
          <a:ln w="158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t-EE" sz="1400" b="1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" name="Right Arrow 29"/>
          <p:cNvSpPr/>
          <p:nvPr/>
        </p:nvSpPr>
        <p:spPr>
          <a:xfrm rot="19102774">
            <a:off x="5339876" y="4803503"/>
            <a:ext cx="3132000" cy="108000"/>
          </a:xfrm>
          <a:prstGeom prst="rightArrow">
            <a:avLst/>
          </a:prstGeom>
          <a:solidFill>
            <a:schemeClr val="bg1"/>
          </a:solidFill>
          <a:ln w="15875">
            <a:prstDash val="sysDot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t-EE" sz="1400" b="1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2" name="Right Arrow 31"/>
          <p:cNvSpPr/>
          <p:nvPr/>
        </p:nvSpPr>
        <p:spPr>
          <a:xfrm rot="1255989">
            <a:off x="3882647" y="2866477"/>
            <a:ext cx="747292" cy="108000"/>
          </a:xfrm>
          <a:prstGeom prst="rightArrow">
            <a:avLst/>
          </a:prstGeom>
          <a:solidFill>
            <a:srgbClr val="6CCFF6"/>
          </a:solidFill>
          <a:ln w="158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t-EE" sz="1400" b="1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3" name="Bevel 32"/>
          <p:cNvSpPr/>
          <p:nvPr/>
        </p:nvSpPr>
        <p:spPr>
          <a:xfrm>
            <a:off x="2699792" y="3573016"/>
            <a:ext cx="1152128" cy="720000"/>
          </a:xfrm>
          <a:prstGeom prst="bevel">
            <a:avLst/>
          </a:prstGeom>
          <a:solidFill>
            <a:srgbClr val="008FD5"/>
          </a:solidFill>
          <a:ln w="158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t-EE" sz="1400" b="1" dirty="0" smtClean="0">
                <a:solidFill>
                  <a:srgbClr val="FFFFFF"/>
                </a:solidFill>
                <a:latin typeface="Calibri" pitchFamily="34" charset="0"/>
              </a:rPr>
              <a:t>Nasdaq OMX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7380312" y="1772816"/>
            <a:ext cx="1044000" cy="1944216"/>
          </a:xfrm>
          <a:prstGeom prst="roundRect">
            <a:avLst/>
          </a:prstGeom>
          <a:solidFill>
            <a:srgbClr val="008FD5"/>
          </a:solidFill>
          <a:ln w="158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t-EE" sz="1400" b="1" dirty="0" smtClean="0">
                <a:solidFill>
                  <a:srgbClr val="FFFFFF"/>
                </a:solidFill>
                <a:latin typeface="Calibri" pitchFamily="34" charset="0"/>
              </a:rPr>
              <a:t>Tarbijad</a:t>
            </a:r>
          </a:p>
        </p:txBody>
      </p:sp>
      <p:sp>
        <p:nvSpPr>
          <p:cNvPr id="38" name="Right Arrow 37"/>
          <p:cNvSpPr/>
          <p:nvPr/>
        </p:nvSpPr>
        <p:spPr>
          <a:xfrm rot="2497226" flipV="1">
            <a:off x="864084" y="4802753"/>
            <a:ext cx="3132000" cy="108000"/>
          </a:xfrm>
          <a:prstGeom prst="rightArrow">
            <a:avLst/>
          </a:prstGeom>
          <a:solidFill>
            <a:srgbClr val="6CCFF6"/>
          </a:solidFill>
          <a:ln w="158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t-EE" sz="1400" b="1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9" name="Right Arrow 38"/>
          <p:cNvSpPr/>
          <p:nvPr/>
        </p:nvSpPr>
        <p:spPr>
          <a:xfrm rot="2497226" flipV="1">
            <a:off x="868026" y="4815535"/>
            <a:ext cx="3132000" cy="108000"/>
          </a:xfrm>
          <a:prstGeom prst="rightArrow">
            <a:avLst/>
          </a:prstGeom>
          <a:solidFill>
            <a:schemeClr val="bg1"/>
          </a:solidFill>
          <a:ln w="15875">
            <a:prstDash val="sysDot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t-EE" sz="1400" b="1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1259632" y="4553599"/>
            <a:ext cx="1296144" cy="576064"/>
          </a:xfrm>
          <a:prstGeom prst="rightArrow">
            <a:avLst/>
          </a:prstGeom>
          <a:solidFill>
            <a:srgbClr val="6CCFF6"/>
          </a:solidFill>
          <a:ln w="158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t-EE" sz="1400" b="1" dirty="0" smtClean="0">
                <a:solidFill>
                  <a:srgbClr val="FFFFFF"/>
                </a:solidFill>
                <a:latin typeface="Calibri" pitchFamily="34" charset="0"/>
              </a:rPr>
              <a:t>Pakkumine</a:t>
            </a:r>
          </a:p>
        </p:txBody>
      </p:sp>
      <p:sp>
        <p:nvSpPr>
          <p:cNvPr id="14" name="Right Arrow 13"/>
          <p:cNvSpPr/>
          <p:nvPr/>
        </p:nvSpPr>
        <p:spPr>
          <a:xfrm flipH="1">
            <a:off x="3995936" y="4553599"/>
            <a:ext cx="1296144" cy="576064"/>
          </a:xfrm>
          <a:prstGeom prst="rightArrow">
            <a:avLst/>
          </a:prstGeom>
          <a:solidFill>
            <a:srgbClr val="6CCFF6"/>
          </a:solidFill>
          <a:ln w="158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t-EE" sz="1400" b="1" dirty="0" smtClean="0">
                <a:solidFill>
                  <a:srgbClr val="FFFFFF"/>
                </a:solidFill>
                <a:latin typeface="Calibri" pitchFamily="34" charset="0"/>
              </a:rPr>
              <a:t>Nõudlus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2699792" y="4536832"/>
            <a:ext cx="1152128" cy="656456"/>
          </a:xfrm>
          <a:prstGeom prst="roundRect">
            <a:avLst/>
          </a:prstGeom>
          <a:solidFill>
            <a:srgbClr val="6CCFF6"/>
          </a:solidFill>
          <a:ln w="158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t-EE" sz="1400" b="1" dirty="0" smtClean="0">
                <a:solidFill>
                  <a:srgbClr val="FFFFFF"/>
                </a:solidFill>
                <a:latin typeface="Calibri" pitchFamily="34" charset="0"/>
              </a:rPr>
              <a:t>Hinna kujunemine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2483768" y="1916832"/>
            <a:ext cx="1584176" cy="2520280"/>
          </a:xfrm>
          <a:prstGeom prst="round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t-E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522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18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16" grpId="0" animBg="1"/>
      <p:bldP spid="28" grpId="0" animBg="1"/>
      <p:bldP spid="29" grpId="0" animBg="1"/>
      <p:bldP spid="30" grpId="0" animBg="1"/>
      <p:bldP spid="32" grpId="0" animBg="1"/>
      <p:bldP spid="33" grpId="0" animBg="1"/>
      <p:bldP spid="36" grpId="0" animBg="1"/>
      <p:bldP spid="38" grpId="0" animBg="1"/>
      <p:bldP spid="39" grpId="0" animBg="1"/>
      <p:bldP spid="13" grpId="0" animBg="1"/>
      <p:bldP spid="14" grpId="0" animBg="1"/>
      <p:bldP spid="15" grpId="0" animBg="1"/>
      <p:bldP spid="4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/>
          <p:cNvSpPr>
            <a:spLocks noChangeAspect="1"/>
          </p:cNvSpPr>
          <p:nvPr/>
        </p:nvSpPr>
        <p:spPr>
          <a:xfrm>
            <a:off x="3636448" y="1244696"/>
            <a:ext cx="4968000" cy="4968552"/>
          </a:xfrm>
          <a:prstGeom prst="ellipse">
            <a:avLst/>
          </a:prstGeom>
          <a:solidFill>
            <a:srgbClr val="0023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t-EE" dirty="0" smtClean="0">
                <a:solidFill>
                  <a:srgbClr val="FFFFFF"/>
                </a:solidFill>
              </a:rPr>
              <a:t>Elektriost ja lepinguperiood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title"/>
          </p:nvPr>
        </p:nvSpPr>
        <p:spPr>
          <a:xfrm>
            <a:off x="952500" y="571500"/>
            <a:ext cx="7620028" cy="711200"/>
          </a:xfrm>
        </p:spPr>
        <p:txBody>
          <a:bodyPr>
            <a:normAutofit fontScale="90000"/>
          </a:bodyPr>
          <a:lstStyle/>
          <a:p>
            <a:r>
              <a:rPr lang="et-EE" sz="3200" dirty="0" smtClean="0">
                <a:solidFill>
                  <a:srgbClr val="0071AE"/>
                </a:solidFill>
                <a:latin typeface="Calibri" pitchFamily="34" charset="0"/>
              </a:rPr>
              <a:t>Elektrienergia müügihinna kujunemine tulevikus</a:t>
            </a:r>
            <a:br>
              <a:rPr lang="et-EE" sz="3200" dirty="0" smtClean="0">
                <a:solidFill>
                  <a:srgbClr val="0071AE"/>
                </a:solidFill>
                <a:latin typeface="Calibri" pitchFamily="34" charset="0"/>
              </a:rPr>
            </a:br>
            <a:r>
              <a:rPr lang="et-EE" dirty="0" smtClean="0">
                <a:solidFill>
                  <a:srgbClr val="0071AE"/>
                </a:solidFill>
                <a:latin typeface="Calibri" pitchFamily="34" charset="0"/>
              </a:rPr>
              <a:t> </a:t>
            </a:r>
            <a:endParaRPr lang="en-US" sz="3200" dirty="0" smtClean="0">
              <a:solidFill>
                <a:srgbClr val="0071AE"/>
              </a:solidFill>
              <a:latin typeface="Calibri" pitchFamily="34" charset="0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>
          <a:xfrm>
            <a:off x="3859772" y="1456036"/>
            <a:ext cx="4528652" cy="4529156"/>
          </a:xfrm>
          <a:prstGeom prst="ellipse">
            <a:avLst/>
          </a:prstGeom>
          <a:solidFill>
            <a:srgbClr val="003E6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t-EE" dirty="0" smtClean="0">
                <a:solidFill>
                  <a:srgbClr val="FFFFFF"/>
                </a:solidFill>
              </a:rPr>
              <a:t>Elektriost ja lepinguperiood</a:t>
            </a:r>
            <a:endParaRPr lang="et-EE" dirty="0">
              <a:solidFill>
                <a:srgbClr val="FFFFFF"/>
              </a:solidFill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4094250" y="1666984"/>
            <a:ext cx="4089305" cy="4089760"/>
          </a:xfrm>
          <a:prstGeom prst="ellipse">
            <a:avLst/>
          </a:prstGeom>
          <a:solidFill>
            <a:srgbClr val="00579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t-EE" dirty="0" smtClean="0">
                <a:solidFill>
                  <a:srgbClr val="FFFFFF"/>
                </a:solidFill>
              </a:rPr>
              <a:t>Elektriost ja lepinguperiood</a:t>
            </a:r>
            <a:endParaRPr lang="et-EE" dirty="0">
              <a:solidFill>
                <a:srgbClr val="FFFFFF"/>
              </a:solidFill>
            </a:endParaRP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4317585" y="1866433"/>
            <a:ext cx="3649958" cy="3650365"/>
          </a:xfrm>
          <a:prstGeom prst="ellipse">
            <a:avLst/>
          </a:prstGeom>
          <a:solidFill>
            <a:srgbClr val="008FD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t-EE" dirty="0" smtClean="0">
                <a:solidFill>
                  <a:srgbClr val="FFFFFF"/>
                </a:solidFill>
              </a:rPr>
              <a:t>Elektriost ja lepinguperiood</a:t>
            </a:r>
            <a:endParaRPr lang="et-EE" dirty="0">
              <a:solidFill>
                <a:srgbClr val="FFFFFF"/>
              </a:solidFill>
            </a:endParaRPr>
          </a:p>
        </p:txBody>
      </p:sp>
      <p:sp>
        <p:nvSpPr>
          <p:cNvPr id="9" name="Oval 8"/>
          <p:cNvSpPr>
            <a:spLocks noChangeAspect="1"/>
          </p:cNvSpPr>
          <p:nvPr/>
        </p:nvSpPr>
        <p:spPr>
          <a:xfrm>
            <a:off x="4540920" y="2053852"/>
            <a:ext cx="3210612" cy="3210969"/>
          </a:xfrm>
          <a:prstGeom prst="ellipse">
            <a:avLst/>
          </a:prstGeom>
          <a:solidFill>
            <a:srgbClr val="6CCF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t-EE" dirty="0" smtClean="0">
                <a:solidFill>
                  <a:srgbClr val="FFFFFF"/>
                </a:solidFill>
              </a:rPr>
              <a:t>Elektriost ja lepinguperiood</a:t>
            </a:r>
            <a:endParaRPr lang="et-EE" dirty="0">
              <a:solidFill>
                <a:srgbClr val="FFFFFF"/>
              </a:solidFill>
            </a:endParaRPr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4764642" y="2265358"/>
            <a:ext cx="2771573" cy="2771881"/>
          </a:xfrm>
          <a:prstGeom prst="ellipse">
            <a:avLst/>
          </a:prstGeom>
          <a:solidFill>
            <a:srgbClr val="A1E0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t-EE" dirty="0" smtClean="0">
                <a:solidFill>
                  <a:srgbClr val="FFFFFF"/>
                </a:solidFill>
              </a:rPr>
              <a:t>EUR/MWh</a:t>
            </a:r>
          </a:p>
        </p:txBody>
      </p:sp>
      <p:grpSp>
        <p:nvGrpSpPr>
          <p:cNvPr id="2" name="Group 46"/>
          <p:cNvGrpSpPr/>
          <p:nvPr/>
        </p:nvGrpSpPr>
        <p:grpSpPr>
          <a:xfrm>
            <a:off x="1691680" y="1412776"/>
            <a:ext cx="3816424" cy="1368152"/>
            <a:chOff x="1691680" y="1412776"/>
            <a:chExt cx="3816424" cy="1368152"/>
          </a:xfrm>
        </p:grpSpPr>
        <p:sp>
          <p:nvSpPr>
            <p:cNvPr id="17" name="TextBox 16"/>
            <p:cNvSpPr txBox="1"/>
            <p:nvPr/>
          </p:nvSpPr>
          <p:spPr>
            <a:xfrm>
              <a:off x="1691680" y="1412776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t-EE" b="1" dirty="0" smtClean="0">
                  <a:solidFill>
                    <a:srgbClr val="0071AE"/>
                  </a:solidFill>
                  <a:latin typeface="Calibri" pitchFamily="34" charset="0"/>
                </a:rPr>
                <a:t>Ostustruktuur</a:t>
              </a:r>
            </a:p>
          </p:txBody>
        </p:sp>
        <p:cxnSp>
          <p:nvCxnSpPr>
            <p:cNvPr id="24" name="Straight Arrow Connector 23"/>
            <p:cNvCxnSpPr>
              <a:stCxn id="17" idx="3"/>
            </p:cNvCxnSpPr>
            <p:nvPr/>
          </p:nvCxnSpPr>
          <p:spPr>
            <a:xfrm>
              <a:off x="3203848" y="1597442"/>
              <a:ext cx="2304256" cy="118348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47"/>
          <p:cNvGrpSpPr/>
          <p:nvPr/>
        </p:nvGrpSpPr>
        <p:grpSpPr>
          <a:xfrm>
            <a:off x="1403648" y="1988840"/>
            <a:ext cx="3528392" cy="864096"/>
            <a:chOff x="1403648" y="1988840"/>
            <a:chExt cx="3528392" cy="864096"/>
          </a:xfrm>
        </p:grpSpPr>
        <p:sp>
          <p:nvSpPr>
            <p:cNvPr id="22" name="Rectangle 21"/>
            <p:cNvSpPr/>
            <p:nvPr/>
          </p:nvSpPr>
          <p:spPr>
            <a:xfrm>
              <a:off x="1403648" y="1988840"/>
              <a:ext cx="168026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t-EE" b="1" dirty="0" smtClean="0">
                  <a:solidFill>
                    <a:srgbClr val="0071AE"/>
                  </a:solidFill>
                  <a:latin typeface="Calibri" pitchFamily="34" charset="0"/>
                </a:rPr>
                <a:t>Lepinguperiood</a:t>
              </a:r>
            </a:p>
          </p:txBody>
        </p:sp>
        <p:cxnSp>
          <p:nvCxnSpPr>
            <p:cNvPr id="27" name="Straight Arrow Connector 26"/>
            <p:cNvCxnSpPr>
              <a:stCxn id="22" idx="3"/>
            </p:cNvCxnSpPr>
            <p:nvPr/>
          </p:nvCxnSpPr>
          <p:spPr>
            <a:xfrm>
              <a:off x="3083916" y="2173506"/>
              <a:ext cx="1848124" cy="67943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8"/>
          <p:cNvGrpSpPr/>
          <p:nvPr/>
        </p:nvGrpSpPr>
        <p:grpSpPr>
          <a:xfrm>
            <a:off x="1115616" y="2564904"/>
            <a:ext cx="3384376" cy="646331"/>
            <a:chOff x="1115616" y="2564904"/>
            <a:chExt cx="3384376" cy="646331"/>
          </a:xfrm>
        </p:grpSpPr>
        <p:sp>
          <p:nvSpPr>
            <p:cNvPr id="18" name="TextBox 17"/>
            <p:cNvSpPr txBox="1"/>
            <p:nvPr/>
          </p:nvSpPr>
          <p:spPr>
            <a:xfrm>
              <a:off x="1115616" y="2564904"/>
              <a:ext cx="13681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t-EE" b="1" dirty="0" smtClean="0">
                  <a:solidFill>
                    <a:srgbClr val="0071AE"/>
                  </a:solidFill>
                  <a:latin typeface="Calibri" pitchFamily="34" charset="0"/>
                </a:rPr>
                <a:t>Sesoonsus ja hajuvus</a:t>
              </a:r>
            </a:p>
          </p:txBody>
        </p:sp>
        <p:cxnSp>
          <p:nvCxnSpPr>
            <p:cNvPr id="31" name="Straight Arrow Connector 30"/>
            <p:cNvCxnSpPr>
              <a:stCxn id="18" idx="3"/>
            </p:cNvCxnSpPr>
            <p:nvPr/>
          </p:nvCxnSpPr>
          <p:spPr>
            <a:xfrm>
              <a:off x="2483768" y="2888070"/>
              <a:ext cx="2016224" cy="25289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49"/>
          <p:cNvGrpSpPr/>
          <p:nvPr/>
        </p:nvGrpSpPr>
        <p:grpSpPr>
          <a:xfrm>
            <a:off x="839616" y="3338408"/>
            <a:ext cx="3372344" cy="646331"/>
            <a:chOff x="839616" y="3338408"/>
            <a:chExt cx="3372344" cy="646331"/>
          </a:xfrm>
        </p:grpSpPr>
        <p:sp>
          <p:nvSpPr>
            <p:cNvPr id="19" name="TextBox 18"/>
            <p:cNvSpPr txBox="1"/>
            <p:nvPr/>
          </p:nvSpPr>
          <p:spPr>
            <a:xfrm>
              <a:off x="839616" y="3338408"/>
              <a:ext cx="16561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t-EE" b="1" dirty="0" smtClean="0">
                  <a:solidFill>
                    <a:srgbClr val="0071AE"/>
                  </a:solidFill>
                  <a:latin typeface="Calibri" pitchFamily="34" charset="0"/>
                </a:rPr>
                <a:t>Prognoositavus ja avatud tarne</a:t>
              </a:r>
            </a:p>
          </p:txBody>
        </p:sp>
        <p:cxnSp>
          <p:nvCxnSpPr>
            <p:cNvPr id="33" name="Straight Arrow Connector 32"/>
            <p:cNvCxnSpPr>
              <a:stCxn id="19" idx="3"/>
            </p:cNvCxnSpPr>
            <p:nvPr/>
          </p:nvCxnSpPr>
          <p:spPr>
            <a:xfrm flipV="1">
              <a:off x="2495800" y="3645024"/>
              <a:ext cx="1716160" cy="1655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50"/>
          <p:cNvGrpSpPr/>
          <p:nvPr/>
        </p:nvGrpSpPr>
        <p:grpSpPr>
          <a:xfrm>
            <a:off x="1187624" y="4077072"/>
            <a:ext cx="2808312" cy="432048"/>
            <a:chOff x="1187624" y="4077072"/>
            <a:chExt cx="2808312" cy="432048"/>
          </a:xfrm>
        </p:grpSpPr>
        <p:sp>
          <p:nvSpPr>
            <p:cNvPr id="20" name="TextBox 19"/>
            <p:cNvSpPr txBox="1"/>
            <p:nvPr/>
          </p:nvSpPr>
          <p:spPr>
            <a:xfrm>
              <a:off x="1187624" y="4139788"/>
              <a:ext cx="16561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t-EE" b="1" dirty="0" smtClean="0">
                  <a:solidFill>
                    <a:srgbClr val="0071AE"/>
                  </a:solidFill>
                  <a:latin typeface="Calibri" pitchFamily="34" charset="0"/>
                </a:rPr>
                <a:t>Krediidirisk</a:t>
              </a:r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 flipV="1">
              <a:off x="2627784" y="4077072"/>
              <a:ext cx="1368152" cy="21602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51"/>
          <p:cNvGrpSpPr/>
          <p:nvPr/>
        </p:nvGrpSpPr>
        <p:grpSpPr>
          <a:xfrm>
            <a:off x="1475656" y="4653136"/>
            <a:ext cx="2448272" cy="432048"/>
            <a:chOff x="1475656" y="4653136"/>
            <a:chExt cx="2448272" cy="432048"/>
          </a:xfrm>
        </p:grpSpPr>
        <p:sp>
          <p:nvSpPr>
            <p:cNvPr id="21" name="TextBox 20"/>
            <p:cNvSpPr txBox="1"/>
            <p:nvPr/>
          </p:nvSpPr>
          <p:spPr>
            <a:xfrm>
              <a:off x="1475656" y="4715852"/>
              <a:ext cx="16561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t-EE" b="1" dirty="0" smtClean="0">
                  <a:solidFill>
                    <a:srgbClr val="0071AE"/>
                  </a:solidFill>
                  <a:latin typeface="Calibri" pitchFamily="34" charset="0"/>
                </a:rPr>
                <a:t>Kasum</a:t>
              </a:r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flipV="1">
              <a:off x="2627784" y="4653136"/>
              <a:ext cx="1296144" cy="21602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69447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2" grpId="0" animBg="1"/>
      <p:bldP spid="11" grpId="0" animBg="1"/>
      <p:bldP spid="10" grpId="0" animBg="1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Asjad, mida valitsejatelt nõuda</a:t>
            </a:r>
            <a:endParaRPr lang="et-EE" dirty="0"/>
          </a:p>
        </p:txBody>
      </p:sp>
      <p:sp>
        <p:nvSpPr>
          <p:cNvPr id="4" name="Sisu kohatäide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lvl="0" indent="-514350">
              <a:buClr>
                <a:srgbClr val="D16349"/>
              </a:buClr>
              <a:buFont typeface="Wingdings 2"/>
              <a:buAutoNum type="arabicPeriod"/>
            </a:pPr>
            <a:r>
              <a:rPr lang="et-EE" sz="2400" dirty="0" smtClean="0">
                <a:solidFill>
                  <a:prstClr val="black"/>
                </a:solidFill>
              </a:rPr>
              <a:t>Uute elektritootmisvõimsuste rajamise toetamisel välistada otsene mõju tarbijale.</a:t>
            </a:r>
          </a:p>
          <a:p>
            <a:pPr marL="514350" lvl="0" indent="-514350">
              <a:buClr>
                <a:srgbClr val="D16349"/>
              </a:buClr>
              <a:buFont typeface="Wingdings 2"/>
              <a:buAutoNum type="arabicPeriod"/>
            </a:pPr>
            <a:r>
              <a:rPr lang="et-EE" sz="2400" dirty="0" smtClean="0">
                <a:solidFill>
                  <a:prstClr val="black"/>
                </a:solidFill>
              </a:rPr>
              <a:t>Peatada Narvas uute katelde ehitamine, korraldada  konkurss samaväärse võimsuse ehitamiseks. </a:t>
            </a:r>
          </a:p>
          <a:p>
            <a:pPr marL="514350" lvl="0" indent="-514350">
              <a:buClr>
                <a:srgbClr val="D16349"/>
              </a:buClr>
              <a:buFont typeface="Wingdings 2"/>
              <a:buAutoNum type="arabicPeriod"/>
            </a:pPr>
            <a:r>
              <a:rPr lang="et-EE" sz="2400" dirty="0" smtClean="0">
                <a:solidFill>
                  <a:prstClr val="black"/>
                </a:solidFill>
              </a:rPr>
              <a:t>Põlevkivivarude kasutamiseks oksjonite korraldamine,  „õlimaksu“ kehtestamine . </a:t>
            </a:r>
          </a:p>
          <a:p>
            <a:pPr marL="514350" lvl="0" indent="-514350">
              <a:buClr>
                <a:srgbClr val="D16349"/>
              </a:buClr>
              <a:buFont typeface="Wingdings 2"/>
              <a:buAutoNum type="arabicPeriod"/>
            </a:pPr>
            <a:r>
              <a:rPr lang="et-EE" sz="2400" dirty="0" smtClean="0">
                <a:solidFill>
                  <a:prstClr val="black"/>
                </a:solidFill>
              </a:rPr>
              <a:t>Viia kas Konkurentsiamet  või AS Eesti Energia majandus- ja kommunikatsiooniministeeriumi haldusalast välja. </a:t>
            </a:r>
            <a:endParaRPr lang="et-EE" sz="2400" dirty="0">
              <a:solidFill>
                <a:prstClr val="black"/>
              </a:solidFill>
            </a:endParaRPr>
          </a:p>
        </p:txBody>
      </p:sp>
      <p:sp>
        <p:nvSpPr>
          <p:cNvPr id="3" name="Slaidinumbri kohatä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4AC68-2E14-4525-A131-2A2B16BEEA88}" type="slidenum">
              <a:rPr lang="et-EE" smtClean="0">
                <a:solidFill>
                  <a:srgbClr val="8CADAE">
                    <a:shade val="75000"/>
                  </a:srgbClr>
                </a:solidFill>
              </a:rPr>
              <a:pPr/>
              <a:t>23</a:t>
            </a:fld>
            <a:endParaRPr lang="et-EE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7500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Asjad, mida teha ise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3600" dirty="0" smtClean="0"/>
              <a:t>Energiasääst, energiasääst…;</a:t>
            </a:r>
          </a:p>
          <a:p>
            <a:r>
              <a:rPr lang="et-EE" sz="3600" dirty="0" smtClean="0"/>
              <a:t>Elektri- ja soojusenergia ühistuline hajatootmine;</a:t>
            </a:r>
          </a:p>
          <a:p>
            <a:r>
              <a:rPr lang="et-EE" sz="3600" dirty="0" smtClean="0"/>
              <a:t>Elektri ühisostude korraldamine 2013.aastast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511339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alkiri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Tänan kuulamast!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815436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Edukas ühiskond 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Haritud ja kenad inimesed;</a:t>
            </a:r>
          </a:p>
          <a:p>
            <a:r>
              <a:rPr lang="et-EE" dirty="0" smtClean="0"/>
              <a:t>Tasemel taristu (äri+olme+huvi) ja elukeskkond;</a:t>
            </a:r>
          </a:p>
          <a:p>
            <a:r>
              <a:rPr lang="et-EE" dirty="0" smtClean="0"/>
              <a:t>Lihtne asjaajamine;</a:t>
            </a:r>
          </a:p>
          <a:p>
            <a:r>
              <a:rPr lang="et-EE" dirty="0" smtClean="0"/>
              <a:t>Madal korruptsioonitase;</a:t>
            </a:r>
          </a:p>
          <a:p>
            <a:r>
              <a:rPr lang="et-EE" dirty="0" smtClean="0"/>
              <a:t>Lihtne maksusüsteem;</a:t>
            </a:r>
          </a:p>
          <a:p>
            <a:r>
              <a:rPr lang="et-EE" dirty="0" smtClean="0"/>
              <a:t>Palju loodust.</a:t>
            </a:r>
          </a:p>
          <a:p>
            <a:pPr marL="0" indent="0">
              <a:buNone/>
            </a:pPr>
            <a:r>
              <a:rPr lang="et-EE" dirty="0" smtClean="0"/>
              <a:t>Kõik on justkui olemas, aga „miks me ei suuda oma makroökonoomilisi tugevusi muuta mikroökonoomiliseks konkurentsivõimeks?“</a:t>
            </a:r>
          </a:p>
          <a:p>
            <a:endParaRPr lang="et-EE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533688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alkiri 3"/>
          <p:cNvSpPr>
            <a:spLocks noGrp="1"/>
          </p:cNvSpPr>
          <p:nvPr>
            <p:ph type="title" idx="4294967295"/>
          </p:nvPr>
        </p:nvSpPr>
        <p:spPr>
          <a:xfrm>
            <a:off x="838200" y="704850"/>
            <a:ext cx="8305800" cy="5461000"/>
          </a:xfrm>
        </p:spPr>
        <p:txBody>
          <a:bodyPr>
            <a:normAutofit/>
          </a:bodyPr>
          <a:lstStyle/>
          <a:p>
            <a:pPr algn="l"/>
            <a:r>
              <a:rPr lang="et-EE" dirty="0" smtClean="0"/>
              <a:t>Majandus saab konkurentsivõimeline olla ainult juhul, kui ta kasutab sama heaolu tootmiseks referentsmajandustest vähem loodusvarasid, </a:t>
            </a:r>
            <a:r>
              <a:rPr lang="et-EE" i="1" dirty="0" err="1" smtClean="0"/>
              <a:t>ceteris</a:t>
            </a:r>
            <a:r>
              <a:rPr lang="et-EE" i="1" dirty="0" smtClean="0"/>
              <a:t> </a:t>
            </a:r>
            <a:r>
              <a:rPr lang="et-EE" i="1" dirty="0" err="1" smtClean="0"/>
              <a:t>paribus</a:t>
            </a:r>
            <a:r>
              <a:rPr lang="et-EE" dirty="0" smtClean="0"/>
              <a:t>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629935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7315200" cy="115409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t-EE" sz="3200" dirty="0">
                <a:latin typeface="Times New Roman"/>
                <a:ea typeface="Times New Roman"/>
              </a:rPr>
              <a:t>Loodusvarade kasutusefektiivsuse dünaamika Eestis ja EU15, aastatel 2000-2007, SKT </a:t>
            </a:r>
            <a:r>
              <a:rPr lang="et-EE" sz="3200" dirty="0" err="1">
                <a:latin typeface="Times New Roman"/>
                <a:ea typeface="Times New Roman"/>
              </a:rPr>
              <a:t>EUR/kg</a:t>
            </a:r>
            <a:endParaRPr lang="et-EE" sz="3200" dirty="0"/>
          </a:p>
        </p:txBody>
      </p:sp>
      <p:pic>
        <p:nvPicPr>
          <p:cNvPr id="3686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139372"/>
            <a:ext cx="7416823" cy="416935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868" name="TextBox 2"/>
          <p:cNvSpPr txBox="1">
            <a:spLocks noChangeArrowheads="1"/>
          </p:cNvSpPr>
          <p:nvPr/>
        </p:nvSpPr>
        <p:spPr bwMode="auto">
          <a:xfrm>
            <a:off x="323850" y="6308725"/>
            <a:ext cx="16716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t-EE">
                <a:solidFill>
                  <a:prstClr val="black"/>
                </a:solidFill>
              </a:rPr>
              <a:t>Allikas: Eurostat</a:t>
            </a:r>
          </a:p>
        </p:txBody>
      </p:sp>
    </p:spTree>
    <p:extLst>
      <p:ext uri="{BB962C8B-B14F-4D97-AF65-F5344CB8AC3E}">
        <p14:creationId xmlns:p14="http://schemas.microsoft.com/office/powerpoint/2010/main" val="901287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Loodusvarade tarbimine majanduses, 1000kg/el.</a:t>
            </a:r>
            <a:endParaRPr lang="et-EE" dirty="0"/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052558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t-EE" smtClean="0">
                <a:solidFill>
                  <a:srgbClr val="04617B">
                    <a:shade val="90000"/>
                  </a:srgbClr>
                </a:solidFill>
              </a:rPr>
              <a:t>allikas: Eurostat</a:t>
            </a:r>
            <a:endParaRPr lang="et-EE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059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Eesti energiatarbimise muster</a:t>
            </a:r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>
          <a:xfrm>
            <a:off x="250825" y="630872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t-EE" dirty="0" smtClean="0">
                <a:solidFill>
                  <a:prstClr val="black">
                    <a:tint val="75000"/>
                  </a:prstClr>
                </a:solidFill>
              </a:rPr>
              <a:t>allikas: Statistikaamet</a:t>
            </a:r>
            <a:endParaRPr lang="et-E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880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mtClean="0"/>
              <a:t>Elektrienergia ja SKP vaheline seos</a:t>
            </a:r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</p:nvPr>
        </p:nvGraphicFramePr>
        <p:xfrm>
          <a:off x="467544" y="155679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10462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Elektroenergeetika - vaid halvad valikud?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899592" y="2708920"/>
            <a:ext cx="7315200" cy="35395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t-EE" sz="2800" dirty="0"/>
              <a:t>Ühegi muundamistehnoloogia uue võimsuse rajamine ei </a:t>
            </a:r>
            <a:r>
              <a:rPr lang="et-EE" sz="2800" dirty="0" smtClean="0"/>
              <a:t> toimu </a:t>
            </a:r>
            <a:r>
              <a:rPr lang="et-EE" sz="2800" dirty="0"/>
              <a:t>ilma </a:t>
            </a:r>
            <a:r>
              <a:rPr lang="et-EE" sz="2800" dirty="0" smtClean="0"/>
              <a:t>toetuseta</a:t>
            </a:r>
            <a:r>
              <a:rPr lang="et-EE" dirty="0" smtClean="0"/>
              <a:t>;</a:t>
            </a:r>
          </a:p>
          <a:p>
            <a:pPr marL="0" indent="0">
              <a:buNone/>
            </a:pPr>
            <a:r>
              <a:rPr lang="et-EE" sz="2800" dirty="0" smtClean="0"/>
              <a:t>Globaalselt on valik kahe halva vahel:</a:t>
            </a:r>
          </a:p>
          <a:p>
            <a:pPr marL="0" indent="0">
              <a:buNone/>
            </a:pPr>
            <a:r>
              <a:rPr lang="et-EE" sz="2800" dirty="0" smtClean="0"/>
              <a:t>Jätkata elektritootmise subsideerimist või maksta elektri eest kõrgemat hinda</a:t>
            </a:r>
            <a:r>
              <a:rPr lang="et-EE" dirty="0" smtClean="0"/>
              <a:t>.</a:t>
            </a:r>
          </a:p>
          <a:p>
            <a:pPr marL="0" indent="0">
              <a:buNone/>
            </a:pPr>
            <a:r>
              <a:rPr lang="et-EE" sz="2800" dirty="0" smtClean="0"/>
              <a:t>Jätkuva subsideerimise puhul tuleks tagada võimalikult väike koormus tarbijale ja maksumaksjale.</a:t>
            </a:r>
          </a:p>
        </p:txBody>
      </p:sp>
    </p:spTree>
    <p:extLst>
      <p:ext uri="{BB962C8B-B14F-4D97-AF65-F5344CB8AC3E}">
        <p14:creationId xmlns:p14="http://schemas.microsoft.com/office/powerpoint/2010/main" val="21228424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ktiiv">
  <a:themeElements>
    <a:clrScheme name="Perspektiiv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Klassikaline Office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ktiiv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arkvarakomplekti Office kujundu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Tarkvarakomplekti Office kujundu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Tarkvarakomplekti Office kujundu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arkvarakomplekti Office kujundu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1928</TotalTime>
  <Words>462</Words>
  <Application>Microsoft Office PowerPoint</Application>
  <PresentationFormat>Ekraaniseanss (4:3)</PresentationFormat>
  <Paragraphs>98</Paragraphs>
  <Slides>25</Slides>
  <Notes>0</Notes>
  <HiddenSlides>0</HiddenSlides>
  <MMClips>0</MMClips>
  <ScaleCrop>false</ScaleCrop>
  <HeadingPairs>
    <vt:vector size="6" baseType="variant">
      <vt:variant>
        <vt:lpstr>Kujundus</vt:lpstr>
      </vt:variant>
      <vt:variant>
        <vt:i4>4</vt:i4>
      </vt:variant>
      <vt:variant>
        <vt:lpstr>Manustatud OLE-serverid</vt:lpstr>
      </vt:variant>
      <vt:variant>
        <vt:i4>1</vt:i4>
      </vt:variant>
      <vt:variant>
        <vt:lpstr>Slaidipealkirjad</vt:lpstr>
      </vt:variant>
      <vt:variant>
        <vt:i4>25</vt:i4>
      </vt:variant>
    </vt:vector>
  </HeadingPairs>
  <TitlesOfParts>
    <vt:vector size="30" baseType="lpstr">
      <vt:lpstr>Perspektiiv</vt:lpstr>
      <vt:lpstr>Tarkvarakomplekti Office kujundus</vt:lpstr>
      <vt:lpstr>1_Tarkvarakomplekti Office kujundus</vt:lpstr>
      <vt:lpstr>2_Tarkvarakomplekti Office kujundus</vt:lpstr>
      <vt:lpstr>Microsoft Exceli diagramm</vt:lpstr>
      <vt:lpstr>   Energia elukvaliteedi tagamisel   Peep Siitam, 26.11.2011 EOKL</vt:lpstr>
      <vt:lpstr>Kõneks tuleb:</vt:lpstr>
      <vt:lpstr>Edukas ühiskond </vt:lpstr>
      <vt:lpstr>Majandus saab konkurentsivõimeline olla ainult juhul, kui ta kasutab sama heaolu tootmiseks referentsmajandustest vähem loodusvarasid, ceteris paribus.</vt:lpstr>
      <vt:lpstr>Loodusvarade kasutusefektiivsuse dünaamika Eestis ja EU15, aastatel 2000-2007, SKT EUR/kg</vt:lpstr>
      <vt:lpstr>Loodusvarade tarbimine majanduses, 1000kg/el.</vt:lpstr>
      <vt:lpstr>Eesti energiatarbimise muster</vt:lpstr>
      <vt:lpstr>Elektrienergia ja SKP vaheline seos</vt:lpstr>
      <vt:lpstr>Elektroenergeetika - vaid halvad valikud?</vt:lpstr>
      <vt:lpstr>Kütteväärtuste hinnad</vt:lpstr>
      <vt:lpstr>Energiamajanduse ebaefektiivsus numbrites</vt:lpstr>
      <vt:lpstr>AS Narva Elektrijaamad konkurentsivõimest 2020</vt:lpstr>
      <vt:lpstr>Ühiskonna poolt turuhinnale lisaks (sic!) makstav kulude nüüdisväärtus EUR/ toodetud MWh</vt:lpstr>
      <vt:lpstr>Biomassi kasutusvõimalused elektroenergeetikas</vt:lpstr>
      <vt:lpstr>Puiduhinnad tõusuteel</vt:lpstr>
      <vt:lpstr>Kodumajapidamistes kasutatud kütused,TJ</vt:lpstr>
      <vt:lpstr>Tarbijakoormuse vähendamine</vt:lpstr>
      <vt:lpstr>Vahekokkuvõte elektrijaamadest</vt:lpstr>
      <vt:lpstr>Elektrihinna komponent muutustes: hinnad 2011, 9k. EUR/MWh</vt:lpstr>
      <vt:lpstr>PowerPointi esitlus</vt:lpstr>
      <vt:lpstr>Elektriturg Struktuur</vt:lpstr>
      <vt:lpstr>Elektrienergia müügihinna kujunemine tulevikus  </vt:lpstr>
      <vt:lpstr>Asjad, mida valitsejatelt nõuda</vt:lpstr>
      <vt:lpstr>Asjad, mida teha ise</vt:lpstr>
      <vt:lpstr>Tänan kuulamast!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PowerPointi esitlus</dc:title>
  <dc:creator>Peep</dc:creator>
  <cp:lastModifiedBy>Peep</cp:lastModifiedBy>
  <cp:revision>27</cp:revision>
  <dcterms:created xsi:type="dcterms:W3CDTF">2011-11-22T07:26:58Z</dcterms:created>
  <dcterms:modified xsi:type="dcterms:W3CDTF">2011-11-25T06:16:35Z</dcterms:modified>
</cp:coreProperties>
</file>