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09" r:id="rId2"/>
    <p:sldMasterId id="2147483718" r:id="rId3"/>
    <p:sldMasterId id="2147483727" r:id="rId4"/>
    <p:sldMasterId id="2147483736" r:id="rId5"/>
    <p:sldMasterId id="2147483748" r:id="rId6"/>
    <p:sldMasterId id="2147483784" r:id="rId7"/>
    <p:sldMasterId id="2147483880" r:id="rId8"/>
    <p:sldMasterId id="2147483892" r:id="rId9"/>
  </p:sldMasterIdLst>
  <p:notesMasterIdLst>
    <p:notesMasterId r:id="rId39"/>
  </p:notesMasterIdLst>
  <p:handoutMasterIdLst>
    <p:handoutMasterId r:id="rId40"/>
  </p:handoutMasterIdLst>
  <p:sldIdLst>
    <p:sldId id="256" r:id="rId10"/>
    <p:sldId id="278" r:id="rId11"/>
    <p:sldId id="265" r:id="rId12"/>
    <p:sldId id="259" r:id="rId13"/>
    <p:sldId id="277" r:id="rId14"/>
    <p:sldId id="258" r:id="rId15"/>
    <p:sldId id="293" r:id="rId16"/>
    <p:sldId id="282" r:id="rId17"/>
    <p:sldId id="283" r:id="rId18"/>
    <p:sldId id="285" r:id="rId19"/>
    <p:sldId id="286" r:id="rId20"/>
    <p:sldId id="287" r:id="rId21"/>
    <p:sldId id="280" r:id="rId22"/>
    <p:sldId id="279" r:id="rId23"/>
    <p:sldId id="289" r:id="rId24"/>
    <p:sldId id="295" r:id="rId25"/>
    <p:sldId id="291" r:id="rId26"/>
    <p:sldId id="299" r:id="rId27"/>
    <p:sldId id="290" r:id="rId28"/>
    <p:sldId id="296" r:id="rId29"/>
    <p:sldId id="273" r:id="rId30"/>
    <p:sldId id="274" r:id="rId31"/>
    <p:sldId id="275" r:id="rId32"/>
    <p:sldId id="266" r:id="rId33"/>
    <p:sldId id="264" r:id="rId34"/>
    <p:sldId id="298" r:id="rId35"/>
    <p:sldId id="297" r:id="rId36"/>
    <p:sldId id="276" r:id="rId37"/>
    <p:sldId id="270" r:id="rId38"/>
  </p:sldIdLst>
  <p:sldSz cx="9144000" cy="6858000" type="screen4x3"/>
  <p:notesSz cx="6735763" cy="9799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1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i_t__leh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i_t__leh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i_t__leh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i_t__leh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i_t__leh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i_t__leh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i_t__leh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i_t__leh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Leht1!$B$1</c:f>
              <c:strCache>
                <c:ptCount val="1"/>
                <c:pt idx="0">
                  <c:v>Biomass (EU15)</c:v>
                </c:pt>
              </c:strCache>
            </c:strRef>
          </c:tx>
          <c:spPr>
            <a:ln w="38100">
              <a:solidFill>
                <a:srgbClr val="00B050"/>
              </a:solidFill>
            </a:ln>
          </c:spPr>
          <c:marker>
            <c:symbol val="none"/>
          </c:marker>
          <c:cat>
            <c:numRef>
              <c:f>Leht1!$A$2:$A$9</c:f>
              <c:numCache>
                <c:formatCode>General</c:formatCode>
                <c:ptCount val="8"/>
                <c:pt idx="0">
                  <c:v>2000</c:v>
                </c:pt>
                <c:pt idx="1">
                  <c:v>2001</c:v>
                </c:pt>
                <c:pt idx="2">
                  <c:v>2002</c:v>
                </c:pt>
                <c:pt idx="3">
                  <c:v>2003</c:v>
                </c:pt>
                <c:pt idx="4">
                  <c:v>2004</c:v>
                </c:pt>
                <c:pt idx="5">
                  <c:v>2005</c:v>
                </c:pt>
                <c:pt idx="6">
                  <c:v>2006</c:v>
                </c:pt>
                <c:pt idx="7">
                  <c:v>2007</c:v>
                </c:pt>
              </c:numCache>
            </c:numRef>
          </c:cat>
          <c:val>
            <c:numRef>
              <c:f>Leht1!$B$2:$B$9</c:f>
              <c:numCache>
                <c:formatCode>General</c:formatCode>
                <c:ptCount val="8"/>
                <c:pt idx="0">
                  <c:v>4.0999999999999996</c:v>
                </c:pt>
                <c:pt idx="1">
                  <c:v>4</c:v>
                </c:pt>
                <c:pt idx="2">
                  <c:v>4.0999999999999996</c:v>
                </c:pt>
                <c:pt idx="3">
                  <c:v>3.8</c:v>
                </c:pt>
                <c:pt idx="4">
                  <c:v>4.2</c:v>
                </c:pt>
                <c:pt idx="5">
                  <c:v>4.0999999999999996</c:v>
                </c:pt>
                <c:pt idx="6">
                  <c:v>4</c:v>
                </c:pt>
                <c:pt idx="7">
                  <c:v>4.2</c:v>
                </c:pt>
              </c:numCache>
            </c:numRef>
          </c:val>
          <c:smooth val="0"/>
        </c:ser>
        <c:ser>
          <c:idx val="1"/>
          <c:order val="1"/>
          <c:tx>
            <c:strRef>
              <c:f>Leht1!$C$1</c:f>
              <c:strCache>
                <c:ptCount val="1"/>
                <c:pt idx="0">
                  <c:v>Mittemetallilised mineraalid (EU15)</c:v>
                </c:pt>
              </c:strCache>
            </c:strRef>
          </c:tx>
          <c:spPr>
            <a:ln w="47625">
              <a:solidFill>
                <a:schemeClr val="tx1">
                  <a:lumMod val="85000"/>
                  <a:lumOff val="15000"/>
                </a:schemeClr>
              </a:solidFill>
            </a:ln>
          </c:spPr>
          <c:marker>
            <c:symbol val="none"/>
          </c:marker>
          <c:cat>
            <c:numRef>
              <c:f>Leht1!$A$2:$A$9</c:f>
              <c:numCache>
                <c:formatCode>General</c:formatCode>
                <c:ptCount val="8"/>
                <c:pt idx="0">
                  <c:v>2000</c:v>
                </c:pt>
                <c:pt idx="1">
                  <c:v>2001</c:v>
                </c:pt>
                <c:pt idx="2">
                  <c:v>2002</c:v>
                </c:pt>
                <c:pt idx="3">
                  <c:v>2003</c:v>
                </c:pt>
                <c:pt idx="4">
                  <c:v>2004</c:v>
                </c:pt>
                <c:pt idx="5">
                  <c:v>2005</c:v>
                </c:pt>
                <c:pt idx="6">
                  <c:v>2006</c:v>
                </c:pt>
                <c:pt idx="7">
                  <c:v>2007</c:v>
                </c:pt>
              </c:numCache>
            </c:numRef>
          </c:cat>
          <c:val>
            <c:numRef>
              <c:f>Leht1!$C$2:$C$9</c:f>
              <c:numCache>
                <c:formatCode>General</c:formatCode>
                <c:ptCount val="8"/>
                <c:pt idx="0">
                  <c:v>9.8000000000000007</c:v>
                </c:pt>
                <c:pt idx="1">
                  <c:v>9.6</c:v>
                </c:pt>
                <c:pt idx="2">
                  <c:v>9.3000000000000007</c:v>
                </c:pt>
                <c:pt idx="3">
                  <c:v>9.3000000000000007</c:v>
                </c:pt>
                <c:pt idx="4">
                  <c:v>9.5</c:v>
                </c:pt>
                <c:pt idx="5">
                  <c:v>9.6</c:v>
                </c:pt>
                <c:pt idx="6">
                  <c:v>10.1</c:v>
                </c:pt>
                <c:pt idx="7">
                  <c:v>10.1</c:v>
                </c:pt>
              </c:numCache>
            </c:numRef>
          </c:val>
          <c:smooth val="0"/>
        </c:ser>
        <c:ser>
          <c:idx val="2"/>
          <c:order val="2"/>
          <c:tx>
            <c:strRef>
              <c:f>Leht1!$D$1</c:f>
              <c:strCache>
                <c:ptCount val="1"/>
                <c:pt idx="0">
                  <c:v>Fossiilsed energiakandjad (EU15)</c:v>
                </c:pt>
              </c:strCache>
            </c:strRef>
          </c:tx>
          <c:spPr>
            <a:ln w="38100">
              <a:solidFill>
                <a:srgbClr val="C00000"/>
              </a:solidFill>
            </a:ln>
          </c:spPr>
          <c:marker>
            <c:symbol val="none"/>
          </c:marker>
          <c:cat>
            <c:numRef>
              <c:f>Leht1!$A$2:$A$9</c:f>
              <c:numCache>
                <c:formatCode>General</c:formatCode>
                <c:ptCount val="8"/>
                <c:pt idx="0">
                  <c:v>2000</c:v>
                </c:pt>
                <c:pt idx="1">
                  <c:v>2001</c:v>
                </c:pt>
                <c:pt idx="2">
                  <c:v>2002</c:v>
                </c:pt>
                <c:pt idx="3">
                  <c:v>2003</c:v>
                </c:pt>
                <c:pt idx="4">
                  <c:v>2004</c:v>
                </c:pt>
                <c:pt idx="5">
                  <c:v>2005</c:v>
                </c:pt>
                <c:pt idx="6">
                  <c:v>2006</c:v>
                </c:pt>
                <c:pt idx="7">
                  <c:v>2007</c:v>
                </c:pt>
              </c:numCache>
            </c:numRef>
          </c:cat>
          <c:val>
            <c:numRef>
              <c:f>Leht1!$D$2:$D$9</c:f>
              <c:numCache>
                <c:formatCode>General</c:formatCode>
                <c:ptCount val="8"/>
                <c:pt idx="0">
                  <c:v>4.4000000000000004</c:v>
                </c:pt>
                <c:pt idx="1">
                  <c:v>4.4000000000000004</c:v>
                </c:pt>
                <c:pt idx="2">
                  <c:v>4.4000000000000004</c:v>
                </c:pt>
                <c:pt idx="3">
                  <c:v>4.5</c:v>
                </c:pt>
                <c:pt idx="4">
                  <c:v>4.5999999999999996</c:v>
                </c:pt>
                <c:pt idx="5">
                  <c:v>4.5999999999999996</c:v>
                </c:pt>
                <c:pt idx="6">
                  <c:v>4.5999999999999996</c:v>
                </c:pt>
                <c:pt idx="7">
                  <c:v>4.5</c:v>
                </c:pt>
              </c:numCache>
            </c:numRef>
          </c:val>
          <c:smooth val="0"/>
        </c:ser>
        <c:ser>
          <c:idx val="3"/>
          <c:order val="3"/>
          <c:tx>
            <c:strRef>
              <c:f>Leht1!$E$1</c:f>
              <c:strCache>
                <c:ptCount val="1"/>
                <c:pt idx="0">
                  <c:v>Biomass (EE)</c:v>
                </c:pt>
              </c:strCache>
            </c:strRef>
          </c:tx>
          <c:spPr>
            <a:ln w="38100"/>
          </c:spPr>
          <c:marker>
            <c:symbol val="none"/>
          </c:marker>
          <c:cat>
            <c:numRef>
              <c:f>Leht1!$A$2:$A$9</c:f>
              <c:numCache>
                <c:formatCode>General</c:formatCode>
                <c:ptCount val="8"/>
                <c:pt idx="0">
                  <c:v>2000</c:v>
                </c:pt>
                <c:pt idx="1">
                  <c:v>2001</c:v>
                </c:pt>
                <c:pt idx="2">
                  <c:v>2002</c:v>
                </c:pt>
                <c:pt idx="3">
                  <c:v>2003</c:v>
                </c:pt>
                <c:pt idx="4">
                  <c:v>2004</c:v>
                </c:pt>
                <c:pt idx="5">
                  <c:v>2005</c:v>
                </c:pt>
                <c:pt idx="6">
                  <c:v>2006</c:v>
                </c:pt>
                <c:pt idx="7">
                  <c:v>2007</c:v>
                </c:pt>
              </c:numCache>
            </c:numRef>
          </c:cat>
          <c:val>
            <c:numRef>
              <c:f>Leht1!$E$2:$E$9</c:f>
              <c:numCache>
                <c:formatCode>General</c:formatCode>
                <c:ptCount val="8"/>
                <c:pt idx="0">
                  <c:v>1.5</c:v>
                </c:pt>
                <c:pt idx="1">
                  <c:v>2.2000000000000002</c:v>
                </c:pt>
                <c:pt idx="2">
                  <c:v>1.6</c:v>
                </c:pt>
                <c:pt idx="3">
                  <c:v>2.2000000000000002</c:v>
                </c:pt>
                <c:pt idx="4">
                  <c:v>3</c:v>
                </c:pt>
                <c:pt idx="5">
                  <c:v>2.5</c:v>
                </c:pt>
                <c:pt idx="6">
                  <c:v>2.6</c:v>
                </c:pt>
                <c:pt idx="7">
                  <c:v>3.7</c:v>
                </c:pt>
              </c:numCache>
            </c:numRef>
          </c:val>
          <c:smooth val="0"/>
        </c:ser>
        <c:ser>
          <c:idx val="4"/>
          <c:order val="4"/>
          <c:tx>
            <c:strRef>
              <c:f>Leht1!$F$1</c:f>
              <c:strCache>
                <c:ptCount val="1"/>
                <c:pt idx="0">
                  <c:v>Mittemetallilised mineraalid (EE) </c:v>
                </c:pt>
              </c:strCache>
            </c:strRef>
          </c:tx>
          <c:spPr>
            <a:ln w="38100">
              <a:solidFill>
                <a:srgbClr val="0070C0"/>
              </a:solidFill>
            </a:ln>
          </c:spPr>
          <c:marker>
            <c:symbol val="none"/>
          </c:marker>
          <c:cat>
            <c:numRef>
              <c:f>Leht1!$A$2:$A$9</c:f>
              <c:numCache>
                <c:formatCode>General</c:formatCode>
                <c:ptCount val="8"/>
                <c:pt idx="0">
                  <c:v>2000</c:v>
                </c:pt>
                <c:pt idx="1">
                  <c:v>2001</c:v>
                </c:pt>
                <c:pt idx="2">
                  <c:v>2002</c:v>
                </c:pt>
                <c:pt idx="3">
                  <c:v>2003</c:v>
                </c:pt>
                <c:pt idx="4">
                  <c:v>2004</c:v>
                </c:pt>
                <c:pt idx="5">
                  <c:v>2005</c:v>
                </c:pt>
                <c:pt idx="6">
                  <c:v>2006</c:v>
                </c:pt>
                <c:pt idx="7">
                  <c:v>2007</c:v>
                </c:pt>
              </c:numCache>
            </c:numRef>
          </c:cat>
          <c:val>
            <c:numRef>
              <c:f>Leht1!$F$2:$F$9</c:f>
              <c:numCache>
                <c:formatCode>General</c:formatCode>
                <c:ptCount val="8"/>
                <c:pt idx="0">
                  <c:v>3.7</c:v>
                </c:pt>
                <c:pt idx="1">
                  <c:v>3.5</c:v>
                </c:pt>
                <c:pt idx="2">
                  <c:v>5.3</c:v>
                </c:pt>
                <c:pt idx="3">
                  <c:v>9</c:v>
                </c:pt>
                <c:pt idx="4">
                  <c:v>7.7</c:v>
                </c:pt>
                <c:pt idx="5">
                  <c:v>8.1999999999999993</c:v>
                </c:pt>
                <c:pt idx="6">
                  <c:v>10.5</c:v>
                </c:pt>
                <c:pt idx="7">
                  <c:v>12.4</c:v>
                </c:pt>
              </c:numCache>
            </c:numRef>
          </c:val>
          <c:smooth val="0"/>
        </c:ser>
        <c:ser>
          <c:idx val="5"/>
          <c:order val="5"/>
          <c:tx>
            <c:strRef>
              <c:f>Leht1!$G$1</c:f>
              <c:strCache>
                <c:ptCount val="1"/>
                <c:pt idx="0">
                  <c:v>Fossiilsed energiakandjad (EE)</c:v>
                </c:pt>
              </c:strCache>
            </c:strRef>
          </c:tx>
          <c:spPr>
            <a:ln w="38100">
              <a:solidFill>
                <a:srgbClr val="FF0000"/>
              </a:solidFill>
            </a:ln>
          </c:spPr>
          <c:marker>
            <c:symbol val="none"/>
          </c:marker>
          <c:cat>
            <c:numRef>
              <c:f>Leht1!$A$2:$A$9</c:f>
              <c:numCache>
                <c:formatCode>General</c:formatCode>
                <c:ptCount val="8"/>
                <c:pt idx="0">
                  <c:v>2000</c:v>
                </c:pt>
                <c:pt idx="1">
                  <c:v>2001</c:v>
                </c:pt>
                <c:pt idx="2">
                  <c:v>2002</c:v>
                </c:pt>
                <c:pt idx="3">
                  <c:v>2003</c:v>
                </c:pt>
                <c:pt idx="4">
                  <c:v>2004</c:v>
                </c:pt>
                <c:pt idx="5">
                  <c:v>2005</c:v>
                </c:pt>
                <c:pt idx="6">
                  <c:v>2006</c:v>
                </c:pt>
                <c:pt idx="7">
                  <c:v>2007</c:v>
                </c:pt>
              </c:numCache>
            </c:numRef>
          </c:cat>
          <c:val>
            <c:numRef>
              <c:f>Leht1!$G$2:$G$9</c:f>
              <c:numCache>
                <c:formatCode>General</c:formatCode>
                <c:ptCount val="8"/>
                <c:pt idx="0">
                  <c:v>8.8000000000000007</c:v>
                </c:pt>
                <c:pt idx="1">
                  <c:v>8.6999999999999993</c:v>
                </c:pt>
                <c:pt idx="2">
                  <c:v>9.4</c:v>
                </c:pt>
                <c:pt idx="3">
                  <c:v>11</c:v>
                </c:pt>
                <c:pt idx="4">
                  <c:v>10.5</c:v>
                </c:pt>
                <c:pt idx="5">
                  <c:v>10.4</c:v>
                </c:pt>
                <c:pt idx="6">
                  <c:v>10.5</c:v>
                </c:pt>
                <c:pt idx="7">
                  <c:v>12.2</c:v>
                </c:pt>
              </c:numCache>
            </c:numRef>
          </c:val>
          <c:smooth val="0"/>
        </c:ser>
        <c:dLbls>
          <c:showLegendKey val="0"/>
          <c:showVal val="0"/>
          <c:showCatName val="0"/>
          <c:showSerName val="0"/>
          <c:showPercent val="0"/>
          <c:showBubbleSize val="0"/>
        </c:dLbls>
        <c:marker val="1"/>
        <c:smooth val="0"/>
        <c:axId val="91151360"/>
        <c:axId val="91158400"/>
      </c:lineChart>
      <c:catAx>
        <c:axId val="91151360"/>
        <c:scaling>
          <c:orientation val="minMax"/>
        </c:scaling>
        <c:delete val="0"/>
        <c:axPos val="b"/>
        <c:numFmt formatCode="General" sourceLinked="1"/>
        <c:majorTickMark val="out"/>
        <c:minorTickMark val="none"/>
        <c:tickLblPos val="nextTo"/>
        <c:crossAx val="91158400"/>
        <c:crosses val="autoZero"/>
        <c:auto val="1"/>
        <c:lblAlgn val="ctr"/>
        <c:lblOffset val="100"/>
        <c:noMultiLvlLbl val="0"/>
      </c:catAx>
      <c:valAx>
        <c:axId val="91158400"/>
        <c:scaling>
          <c:orientation val="minMax"/>
        </c:scaling>
        <c:delete val="0"/>
        <c:axPos val="l"/>
        <c:majorGridlines/>
        <c:numFmt formatCode="General" sourceLinked="1"/>
        <c:majorTickMark val="out"/>
        <c:minorTickMark val="none"/>
        <c:tickLblPos val="nextTo"/>
        <c:crossAx val="91151360"/>
        <c:crosses val="autoZero"/>
        <c:crossBetween val="between"/>
      </c:valAx>
    </c:plotArea>
    <c:legend>
      <c:legendPos val="r"/>
      <c:layout>
        <c:manualLayout>
          <c:xMode val="edge"/>
          <c:yMode val="edge"/>
          <c:x val="0.65608472769028869"/>
          <c:y val="0.12820976578738613"/>
          <c:w val="0.33442974142121124"/>
          <c:h val="0.83356669066892508"/>
        </c:manualLayout>
      </c:layout>
      <c:overlay val="0"/>
    </c:legend>
    <c:plotVisOnly val="1"/>
    <c:dispBlanksAs val="gap"/>
    <c:showDLblsOverMax val="0"/>
  </c:chart>
  <c:txPr>
    <a:bodyPr/>
    <a:lstStyle/>
    <a:p>
      <a:pPr>
        <a:defRPr sz="1800"/>
      </a:pPr>
      <a:endParaRPr lang="et-E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Leht1!$B$1</c:f>
              <c:strCache>
                <c:ptCount val="1"/>
                <c:pt idx="0">
                  <c:v>Kütused, GJ</c:v>
                </c:pt>
              </c:strCache>
            </c:strRef>
          </c:tx>
          <c:invertIfNegative val="0"/>
          <c:trendline>
            <c:spPr>
              <a:ln>
                <a:solidFill>
                  <a:schemeClr val="accent1"/>
                </a:solidFill>
              </a:ln>
            </c:spPr>
            <c:trendlineType val="linear"/>
            <c:dispRSqr val="0"/>
            <c:dispEq val="0"/>
          </c:trendline>
          <c:cat>
            <c:numRef>
              <c:f>Leht1!$A$2:$A$7</c:f>
              <c:numCache>
                <c:formatCode>General</c:formatCode>
                <c:ptCount val="6"/>
                <c:pt idx="0">
                  <c:v>2005</c:v>
                </c:pt>
                <c:pt idx="1">
                  <c:v>2006</c:v>
                </c:pt>
                <c:pt idx="2">
                  <c:v>2007</c:v>
                </c:pt>
                <c:pt idx="3">
                  <c:v>2008</c:v>
                </c:pt>
                <c:pt idx="4">
                  <c:v>2009</c:v>
                </c:pt>
                <c:pt idx="5">
                  <c:v>2010</c:v>
                </c:pt>
              </c:numCache>
            </c:numRef>
          </c:cat>
          <c:val>
            <c:numRef>
              <c:f>Leht1!$B$2:$B$7</c:f>
              <c:numCache>
                <c:formatCode>General</c:formatCode>
                <c:ptCount val="6"/>
                <c:pt idx="0">
                  <c:v>60973</c:v>
                </c:pt>
                <c:pt idx="1">
                  <c:v>61921</c:v>
                </c:pt>
                <c:pt idx="2">
                  <c:v>73541</c:v>
                </c:pt>
                <c:pt idx="3">
                  <c:v>69142</c:v>
                </c:pt>
                <c:pt idx="4">
                  <c:v>62186</c:v>
                </c:pt>
                <c:pt idx="5">
                  <c:v>64240</c:v>
                </c:pt>
              </c:numCache>
            </c:numRef>
          </c:val>
        </c:ser>
        <c:ser>
          <c:idx val="1"/>
          <c:order val="1"/>
          <c:tx>
            <c:strRef>
              <c:f>Leht1!$C$1</c:f>
              <c:strCache>
                <c:ptCount val="1"/>
                <c:pt idx="0">
                  <c:v>Elektrienergia, GJ</c:v>
                </c:pt>
              </c:strCache>
            </c:strRef>
          </c:tx>
          <c:invertIfNegative val="0"/>
          <c:trendline>
            <c:spPr>
              <a:ln>
                <a:solidFill>
                  <a:schemeClr val="accent2"/>
                </a:solidFill>
              </a:ln>
            </c:spPr>
            <c:trendlineType val="linear"/>
            <c:dispRSqr val="0"/>
            <c:dispEq val="0"/>
          </c:trendline>
          <c:cat>
            <c:numRef>
              <c:f>Leht1!$A$2:$A$7</c:f>
              <c:numCache>
                <c:formatCode>General</c:formatCode>
                <c:ptCount val="6"/>
                <c:pt idx="0">
                  <c:v>2005</c:v>
                </c:pt>
                <c:pt idx="1">
                  <c:v>2006</c:v>
                </c:pt>
                <c:pt idx="2">
                  <c:v>2007</c:v>
                </c:pt>
                <c:pt idx="3">
                  <c:v>2008</c:v>
                </c:pt>
                <c:pt idx="4">
                  <c:v>2009</c:v>
                </c:pt>
                <c:pt idx="5">
                  <c:v>2010</c:v>
                </c:pt>
              </c:numCache>
            </c:numRef>
          </c:cat>
          <c:val>
            <c:numRef>
              <c:f>Leht1!$C$2:$C$7</c:f>
              <c:numCache>
                <c:formatCode>General</c:formatCode>
                <c:ptCount val="6"/>
                <c:pt idx="0">
                  <c:v>21680</c:v>
                </c:pt>
                <c:pt idx="1">
                  <c:v>23302</c:v>
                </c:pt>
                <c:pt idx="2">
                  <c:v>24395</c:v>
                </c:pt>
                <c:pt idx="3">
                  <c:v>24859</c:v>
                </c:pt>
                <c:pt idx="4">
                  <c:v>23278</c:v>
                </c:pt>
                <c:pt idx="5">
                  <c:v>24821</c:v>
                </c:pt>
              </c:numCache>
            </c:numRef>
          </c:val>
        </c:ser>
        <c:ser>
          <c:idx val="2"/>
          <c:order val="2"/>
          <c:tx>
            <c:strRef>
              <c:f>Leht1!$D$1</c:f>
              <c:strCache>
                <c:ptCount val="1"/>
                <c:pt idx="0">
                  <c:v>Soojus, GJ</c:v>
                </c:pt>
              </c:strCache>
            </c:strRef>
          </c:tx>
          <c:invertIfNegative val="0"/>
          <c:trendline>
            <c:spPr>
              <a:ln>
                <a:solidFill>
                  <a:schemeClr val="accent3"/>
                </a:solidFill>
              </a:ln>
            </c:spPr>
            <c:trendlineType val="linear"/>
            <c:dispRSqr val="0"/>
            <c:dispEq val="0"/>
          </c:trendline>
          <c:cat>
            <c:numRef>
              <c:f>Leht1!$A$2:$A$7</c:f>
              <c:numCache>
                <c:formatCode>General</c:formatCode>
                <c:ptCount val="6"/>
                <c:pt idx="0">
                  <c:v>2005</c:v>
                </c:pt>
                <c:pt idx="1">
                  <c:v>2006</c:v>
                </c:pt>
                <c:pt idx="2">
                  <c:v>2007</c:v>
                </c:pt>
                <c:pt idx="3">
                  <c:v>2008</c:v>
                </c:pt>
                <c:pt idx="4">
                  <c:v>2009</c:v>
                </c:pt>
                <c:pt idx="5">
                  <c:v>2010</c:v>
                </c:pt>
              </c:numCache>
            </c:numRef>
          </c:cat>
          <c:val>
            <c:numRef>
              <c:f>Leht1!$D$2:$D$7</c:f>
              <c:numCache>
                <c:formatCode>General</c:formatCode>
                <c:ptCount val="6"/>
                <c:pt idx="0">
                  <c:v>32217</c:v>
                </c:pt>
                <c:pt idx="1">
                  <c:v>31792</c:v>
                </c:pt>
                <c:pt idx="2">
                  <c:v>31127</c:v>
                </c:pt>
                <c:pt idx="3">
                  <c:v>28283</c:v>
                </c:pt>
                <c:pt idx="4">
                  <c:v>27560</c:v>
                </c:pt>
                <c:pt idx="5">
                  <c:v>29721</c:v>
                </c:pt>
              </c:numCache>
            </c:numRef>
          </c:val>
        </c:ser>
        <c:dLbls>
          <c:showLegendKey val="0"/>
          <c:showVal val="0"/>
          <c:showCatName val="0"/>
          <c:showSerName val="0"/>
          <c:showPercent val="0"/>
          <c:showBubbleSize val="0"/>
        </c:dLbls>
        <c:gapWidth val="150"/>
        <c:axId val="95262592"/>
        <c:axId val="95264128"/>
      </c:barChart>
      <c:catAx>
        <c:axId val="95262592"/>
        <c:scaling>
          <c:orientation val="minMax"/>
        </c:scaling>
        <c:delete val="0"/>
        <c:axPos val="b"/>
        <c:numFmt formatCode="General" sourceLinked="1"/>
        <c:majorTickMark val="out"/>
        <c:minorTickMark val="none"/>
        <c:tickLblPos val="nextTo"/>
        <c:crossAx val="95264128"/>
        <c:crosses val="autoZero"/>
        <c:auto val="1"/>
        <c:lblAlgn val="ctr"/>
        <c:lblOffset val="100"/>
        <c:noMultiLvlLbl val="0"/>
      </c:catAx>
      <c:valAx>
        <c:axId val="95264128"/>
        <c:scaling>
          <c:orientation val="minMax"/>
        </c:scaling>
        <c:delete val="0"/>
        <c:axPos val="l"/>
        <c:majorGridlines/>
        <c:numFmt formatCode="General" sourceLinked="1"/>
        <c:majorTickMark val="out"/>
        <c:minorTickMark val="none"/>
        <c:tickLblPos val="nextTo"/>
        <c:crossAx val="95262592"/>
        <c:crosses val="autoZero"/>
        <c:crossBetween val="between"/>
      </c:valAx>
    </c:plotArea>
    <c:legend>
      <c:legendPos val="r"/>
      <c:legendEntry>
        <c:idx val="3"/>
        <c:delete val="1"/>
      </c:legendEntry>
      <c:legendEntry>
        <c:idx val="4"/>
        <c:delete val="1"/>
      </c:legendEntry>
      <c:legendEntry>
        <c:idx val="5"/>
        <c:delete val="1"/>
      </c:legendEntry>
      <c:layout/>
      <c:overlay val="0"/>
    </c:legend>
    <c:plotVisOnly val="1"/>
    <c:dispBlanksAs val="gap"/>
    <c:showDLblsOverMax val="0"/>
  </c:chart>
  <c:txPr>
    <a:bodyPr/>
    <a:lstStyle/>
    <a:p>
      <a:pPr>
        <a:defRPr sz="1800"/>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Leht1!$B$1</c:f>
              <c:strCache>
                <c:ptCount val="1"/>
                <c:pt idx="0">
                  <c:v>Elektrienergia tarbimine, GJ/a</c:v>
                </c:pt>
              </c:strCache>
            </c:strRef>
          </c:tx>
          <c:invertIfNegative val="0"/>
          <c:trendline>
            <c:spPr>
              <a:ln w="22225" cmpd="sng">
                <a:solidFill>
                  <a:schemeClr val="accent1"/>
                </a:solidFill>
              </a:ln>
            </c:spPr>
            <c:trendlineType val="linear"/>
            <c:dispRSqr val="0"/>
            <c:dispEq val="0"/>
          </c:trendline>
          <c:cat>
            <c:numRef>
              <c:f>Leht1!$A$2:$A$7</c:f>
              <c:numCache>
                <c:formatCode>General</c:formatCode>
                <c:ptCount val="6"/>
                <c:pt idx="0">
                  <c:v>2005</c:v>
                </c:pt>
                <c:pt idx="1">
                  <c:v>2006</c:v>
                </c:pt>
                <c:pt idx="2">
                  <c:v>2007</c:v>
                </c:pt>
                <c:pt idx="3">
                  <c:v>2008</c:v>
                </c:pt>
                <c:pt idx="4">
                  <c:v>2009</c:v>
                </c:pt>
                <c:pt idx="5">
                  <c:v>2010</c:v>
                </c:pt>
              </c:numCache>
            </c:numRef>
          </c:cat>
          <c:val>
            <c:numRef>
              <c:f>Leht1!$B$2:$B$7</c:f>
              <c:numCache>
                <c:formatCode>General</c:formatCode>
                <c:ptCount val="6"/>
                <c:pt idx="0">
                  <c:v>21680</c:v>
                </c:pt>
                <c:pt idx="1">
                  <c:v>23302</c:v>
                </c:pt>
                <c:pt idx="2">
                  <c:v>24395</c:v>
                </c:pt>
                <c:pt idx="3">
                  <c:v>24859</c:v>
                </c:pt>
                <c:pt idx="4">
                  <c:v>23278</c:v>
                </c:pt>
                <c:pt idx="5">
                  <c:v>24821</c:v>
                </c:pt>
              </c:numCache>
            </c:numRef>
          </c:val>
        </c:ser>
        <c:ser>
          <c:idx val="1"/>
          <c:order val="1"/>
          <c:tx>
            <c:strRef>
              <c:f>Leht1!$C$1</c:f>
              <c:strCache>
                <c:ptCount val="1"/>
                <c:pt idx="0">
                  <c:v>SKP, milj.EUR, aheldatud 2005</c:v>
                </c:pt>
              </c:strCache>
            </c:strRef>
          </c:tx>
          <c:invertIfNegative val="0"/>
          <c:trendline>
            <c:spPr>
              <a:ln>
                <a:solidFill>
                  <a:schemeClr val="accent2"/>
                </a:solidFill>
              </a:ln>
            </c:spPr>
            <c:trendlineType val="linear"/>
            <c:dispRSqr val="0"/>
            <c:dispEq val="0"/>
          </c:trendline>
          <c:cat>
            <c:numRef>
              <c:f>Leht1!$A$2:$A$7</c:f>
              <c:numCache>
                <c:formatCode>General</c:formatCode>
                <c:ptCount val="6"/>
                <c:pt idx="0">
                  <c:v>2005</c:v>
                </c:pt>
                <c:pt idx="1">
                  <c:v>2006</c:v>
                </c:pt>
                <c:pt idx="2">
                  <c:v>2007</c:v>
                </c:pt>
                <c:pt idx="3">
                  <c:v>2008</c:v>
                </c:pt>
                <c:pt idx="4">
                  <c:v>2009</c:v>
                </c:pt>
                <c:pt idx="5">
                  <c:v>2010</c:v>
                </c:pt>
              </c:numCache>
            </c:numRef>
          </c:cat>
          <c:val>
            <c:numRef>
              <c:f>Leht1!$C$2:$C$7</c:f>
              <c:numCache>
                <c:formatCode>General</c:formatCode>
                <c:ptCount val="6"/>
                <c:pt idx="0">
                  <c:v>11181.73983</c:v>
                </c:pt>
                <c:pt idx="1">
                  <c:v>12310.798489999999</c:v>
                </c:pt>
                <c:pt idx="2">
                  <c:v>13233.14862</c:v>
                </c:pt>
                <c:pt idx="3">
                  <c:v>12747.400589999999</c:v>
                </c:pt>
                <c:pt idx="4">
                  <c:v>10929.89243</c:v>
                </c:pt>
                <c:pt idx="5">
                  <c:v>11177.293250000001</c:v>
                </c:pt>
              </c:numCache>
            </c:numRef>
          </c:val>
        </c:ser>
        <c:dLbls>
          <c:showLegendKey val="0"/>
          <c:showVal val="0"/>
          <c:showCatName val="0"/>
          <c:showSerName val="0"/>
          <c:showPercent val="0"/>
          <c:showBubbleSize val="0"/>
        </c:dLbls>
        <c:gapWidth val="150"/>
        <c:axId val="95436800"/>
        <c:axId val="95438336"/>
      </c:barChart>
      <c:catAx>
        <c:axId val="95436800"/>
        <c:scaling>
          <c:orientation val="minMax"/>
        </c:scaling>
        <c:delete val="0"/>
        <c:axPos val="b"/>
        <c:numFmt formatCode="General" sourceLinked="1"/>
        <c:majorTickMark val="out"/>
        <c:minorTickMark val="none"/>
        <c:tickLblPos val="nextTo"/>
        <c:crossAx val="95438336"/>
        <c:crosses val="autoZero"/>
        <c:auto val="1"/>
        <c:lblAlgn val="ctr"/>
        <c:lblOffset val="100"/>
        <c:noMultiLvlLbl val="0"/>
      </c:catAx>
      <c:valAx>
        <c:axId val="95438336"/>
        <c:scaling>
          <c:orientation val="minMax"/>
        </c:scaling>
        <c:delete val="0"/>
        <c:axPos val="l"/>
        <c:majorGridlines/>
        <c:numFmt formatCode="General" sourceLinked="1"/>
        <c:majorTickMark val="out"/>
        <c:minorTickMark val="none"/>
        <c:tickLblPos val="nextTo"/>
        <c:crossAx val="95436800"/>
        <c:crosses val="autoZero"/>
        <c:crossBetween val="between"/>
      </c:valAx>
    </c:plotArea>
    <c:legend>
      <c:legendPos val="r"/>
      <c:legendEntry>
        <c:idx val="2"/>
        <c:delete val="1"/>
      </c:legendEntry>
      <c:legendEntry>
        <c:idx val="3"/>
        <c:delete val="1"/>
      </c:legendEntry>
      <c:layout/>
      <c:overlay val="0"/>
    </c:legend>
    <c:plotVisOnly val="1"/>
    <c:dispBlanksAs val="gap"/>
    <c:showDLblsOverMax val="0"/>
  </c:chart>
  <c:txPr>
    <a:bodyPr/>
    <a:lstStyle/>
    <a:p>
      <a:pPr>
        <a:defRPr sz="1800"/>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Leht1!$B$1</c:f>
              <c:strCache>
                <c:ptCount val="1"/>
                <c:pt idx="0">
                  <c:v>Põlevkivi, 10EUR/t</c:v>
                </c:pt>
              </c:strCache>
            </c:strRef>
          </c:tx>
          <c:invertIfNegative val="0"/>
          <c:dLbls>
            <c:showLegendKey val="0"/>
            <c:showVal val="1"/>
            <c:showCatName val="0"/>
            <c:showSerName val="0"/>
            <c:showPercent val="0"/>
            <c:showBubbleSize val="0"/>
            <c:showLeaderLines val="0"/>
          </c:dLbls>
          <c:cat>
            <c:strRef>
              <c:f>Leht1!$A$2</c:f>
              <c:strCache>
                <c:ptCount val="1"/>
                <c:pt idx="0">
                  <c:v>Kütteväärtuse hind EUR/GJ</c:v>
                </c:pt>
              </c:strCache>
            </c:strRef>
          </c:cat>
          <c:val>
            <c:numRef>
              <c:f>Leht1!$B$2</c:f>
              <c:numCache>
                <c:formatCode>General</c:formatCode>
                <c:ptCount val="1"/>
                <c:pt idx="0">
                  <c:v>1.19</c:v>
                </c:pt>
              </c:numCache>
            </c:numRef>
          </c:val>
        </c:ser>
        <c:ser>
          <c:idx val="1"/>
          <c:order val="1"/>
          <c:tx>
            <c:strRef>
              <c:f>Leht1!$C$1</c:f>
              <c:strCache>
                <c:ptCount val="1"/>
                <c:pt idx="0">
                  <c:v>Kivisüsi, 86 EUR/t</c:v>
                </c:pt>
              </c:strCache>
            </c:strRef>
          </c:tx>
          <c:invertIfNegative val="0"/>
          <c:dLbls>
            <c:showLegendKey val="0"/>
            <c:showVal val="1"/>
            <c:showCatName val="0"/>
            <c:showSerName val="0"/>
            <c:showPercent val="0"/>
            <c:showBubbleSize val="0"/>
            <c:showLeaderLines val="0"/>
          </c:dLbls>
          <c:cat>
            <c:strRef>
              <c:f>Leht1!$A$2</c:f>
              <c:strCache>
                <c:ptCount val="1"/>
                <c:pt idx="0">
                  <c:v>Kütteväärtuse hind EUR/GJ</c:v>
                </c:pt>
              </c:strCache>
            </c:strRef>
          </c:cat>
          <c:val>
            <c:numRef>
              <c:f>Leht1!$C$2</c:f>
              <c:numCache>
                <c:formatCode>General</c:formatCode>
                <c:ptCount val="1"/>
                <c:pt idx="0">
                  <c:v>3.48</c:v>
                </c:pt>
              </c:numCache>
            </c:numRef>
          </c:val>
        </c:ser>
        <c:dLbls>
          <c:showLegendKey val="0"/>
          <c:showVal val="0"/>
          <c:showCatName val="0"/>
          <c:showSerName val="0"/>
          <c:showPercent val="0"/>
          <c:showBubbleSize val="0"/>
        </c:dLbls>
        <c:gapWidth val="150"/>
        <c:axId val="95471104"/>
        <c:axId val="95472640"/>
      </c:barChart>
      <c:catAx>
        <c:axId val="95471104"/>
        <c:scaling>
          <c:orientation val="minMax"/>
        </c:scaling>
        <c:delete val="0"/>
        <c:axPos val="b"/>
        <c:majorTickMark val="out"/>
        <c:minorTickMark val="none"/>
        <c:tickLblPos val="nextTo"/>
        <c:crossAx val="95472640"/>
        <c:crosses val="autoZero"/>
        <c:auto val="1"/>
        <c:lblAlgn val="ctr"/>
        <c:lblOffset val="100"/>
        <c:noMultiLvlLbl val="0"/>
      </c:catAx>
      <c:valAx>
        <c:axId val="95472640"/>
        <c:scaling>
          <c:orientation val="minMax"/>
        </c:scaling>
        <c:delete val="0"/>
        <c:axPos val="l"/>
        <c:majorGridlines/>
        <c:numFmt formatCode="General" sourceLinked="1"/>
        <c:majorTickMark val="out"/>
        <c:minorTickMark val="none"/>
        <c:tickLblPos val="nextTo"/>
        <c:crossAx val="95471104"/>
        <c:crosses val="autoZero"/>
        <c:crossBetween val="between"/>
      </c:valAx>
    </c:plotArea>
    <c:legend>
      <c:legendPos val="r"/>
      <c:layout/>
      <c:overlay val="0"/>
    </c:legend>
    <c:plotVisOnly val="1"/>
    <c:dispBlanksAs val="gap"/>
    <c:showDLblsOverMax val="0"/>
  </c:chart>
  <c:txPr>
    <a:bodyPr/>
    <a:lstStyle/>
    <a:p>
      <a:pPr>
        <a:defRPr sz="1800"/>
      </a:pPr>
      <a:endParaRPr lang="et-E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Leht1!$B$1</c:f>
              <c:strCache>
                <c:ptCount val="1"/>
                <c:pt idx="0">
                  <c:v>2009</c:v>
                </c:pt>
              </c:strCache>
            </c:strRef>
          </c:tx>
          <c:invertIfNegative val="0"/>
          <c:dLbls>
            <c:showLegendKey val="0"/>
            <c:showVal val="1"/>
            <c:showCatName val="0"/>
            <c:showSerName val="0"/>
            <c:showPercent val="0"/>
            <c:showBubbleSize val="0"/>
            <c:showLeaderLines val="0"/>
          </c:dLbls>
          <c:cat>
            <c:strRef>
              <c:f>Leht1!$A$2:$A$3</c:f>
              <c:strCache>
                <c:ptCount val="2"/>
                <c:pt idx="0">
                  <c:v>Fossiilid</c:v>
                </c:pt>
                <c:pt idx="1">
                  <c:v>Taastuvad</c:v>
                </c:pt>
              </c:strCache>
            </c:strRef>
          </c:cat>
          <c:val>
            <c:numRef>
              <c:f>Leht1!$B$2:$B$3</c:f>
              <c:numCache>
                <c:formatCode>General</c:formatCode>
                <c:ptCount val="2"/>
                <c:pt idx="0">
                  <c:v>409</c:v>
                </c:pt>
                <c:pt idx="1">
                  <c:v>59</c:v>
                </c:pt>
              </c:numCache>
            </c:numRef>
          </c:val>
        </c:ser>
        <c:dLbls>
          <c:showLegendKey val="0"/>
          <c:showVal val="0"/>
          <c:showCatName val="0"/>
          <c:showSerName val="0"/>
          <c:showPercent val="0"/>
          <c:showBubbleSize val="0"/>
        </c:dLbls>
        <c:gapWidth val="150"/>
        <c:axId val="95596544"/>
        <c:axId val="95598080"/>
      </c:barChart>
      <c:catAx>
        <c:axId val="95596544"/>
        <c:scaling>
          <c:orientation val="minMax"/>
        </c:scaling>
        <c:delete val="0"/>
        <c:axPos val="b"/>
        <c:majorTickMark val="out"/>
        <c:minorTickMark val="none"/>
        <c:tickLblPos val="nextTo"/>
        <c:crossAx val="95598080"/>
        <c:crosses val="autoZero"/>
        <c:auto val="1"/>
        <c:lblAlgn val="ctr"/>
        <c:lblOffset val="100"/>
        <c:noMultiLvlLbl val="0"/>
      </c:catAx>
      <c:valAx>
        <c:axId val="95598080"/>
        <c:scaling>
          <c:orientation val="minMax"/>
        </c:scaling>
        <c:delete val="0"/>
        <c:axPos val="l"/>
        <c:majorGridlines/>
        <c:numFmt formatCode="General" sourceLinked="1"/>
        <c:majorTickMark val="out"/>
        <c:minorTickMark val="none"/>
        <c:tickLblPos val="nextTo"/>
        <c:crossAx val="95596544"/>
        <c:crosses val="autoZero"/>
        <c:crossBetween val="between"/>
      </c:valAx>
    </c:plotArea>
    <c:plotVisOnly val="1"/>
    <c:dispBlanksAs val="gap"/>
    <c:showDLblsOverMax val="0"/>
  </c:chart>
  <c:txPr>
    <a:bodyPr/>
    <a:lstStyle/>
    <a:p>
      <a:pPr>
        <a:defRPr sz="1800"/>
      </a:pPr>
      <a:endParaRPr lang="et-E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Leht1!$B$1</c:f>
              <c:strCache>
                <c:ptCount val="1"/>
                <c:pt idx="0">
                  <c:v>Sari 1</c:v>
                </c:pt>
              </c:strCache>
            </c:strRef>
          </c:tx>
          <c:invertIfNegative val="0"/>
          <c:dLbls>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Leht1!$A$2:$A$6</c:f>
              <c:strCache>
                <c:ptCount val="4"/>
                <c:pt idx="0">
                  <c:v>Põlevkivi subsiidium, 20EUR/t</c:v>
                </c:pt>
                <c:pt idx="1">
                  <c:v>Tasuta CO2 kvoot</c:v>
                </c:pt>
                <c:pt idx="2">
                  <c:v>Põlevkivi toetus kokku</c:v>
                </c:pt>
                <c:pt idx="3">
                  <c:v>Taastuvenergia toetus</c:v>
                </c:pt>
              </c:strCache>
            </c:strRef>
          </c:cat>
          <c:val>
            <c:numRef>
              <c:f>Leht1!$B$2:$B$6</c:f>
              <c:numCache>
                <c:formatCode>0</c:formatCode>
                <c:ptCount val="5"/>
                <c:pt idx="0" formatCode="General">
                  <c:v>300</c:v>
                </c:pt>
                <c:pt idx="1">
                  <c:v>120.54000000000002</c:v>
                </c:pt>
                <c:pt idx="2">
                  <c:v>420.54</c:v>
                </c:pt>
                <c:pt idx="3" formatCode="General">
                  <c:v>49</c:v>
                </c:pt>
              </c:numCache>
            </c:numRef>
          </c:val>
        </c:ser>
        <c:dLbls>
          <c:showLegendKey val="0"/>
          <c:showVal val="0"/>
          <c:showCatName val="0"/>
          <c:showSerName val="0"/>
          <c:showPercent val="0"/>
          <c:showBubbleSize val="0"/>
        </c:dLbls>
        <c:gapWidth val="150"/>
        <c:axId val="95647232"/>
        <c:axId val="95648768"/>
      </c:barChart>
      <c:catAx>
        <c:axId val="95647232"/>
        <c:scaling>
          <c:orientation val="minMax"/>
        </c:scaling>
        <c:delete val="0"/>
        <c:axPos val="b"/>
        <c:majorTickMark val="out"/>
        <c:minorTickMark val="none"/>
        <c:tickLblPos val="nextTo"/>
        <c:crossAx val="95648768"/>
        <c:crosses val="autoZero"/>
        <c:auto val="1"/>
        <c:lblAlgn val="ctr"/>
        <c:lblOffset val="100"/>
        <c:noMultiLvlLbl val="0"/>
      </c:catAx>
      <c:valAx>
        <c:axId val="95648768"/>
        <c:scaling>
          <c:orientation val="minMax"/>
        </c:scaling>
        <c:delete val="0"/>
        <c:axPos val="l"/>
        <c:majorGridlines/>
        <c:numFmt formatCode="General" sourceLinked="1"/>
        <c:majorTickMark val="out"/>
        <c:minorTickMark val="none"/>
        <c:tickLblPos val="nextTo"/>
        <c:crossAx val="95647232"/>
        <c:crosses val="autoZero"/>
        <c:crossBetween val="between"/>
      </c:valAx>
    </c:plotArea>
    <c:plotVisOnly val="1"/>
    <c:dispBlanksAs val="gap"/>
    <c:showDLblsOverMax val="0"/>
  </c:chart>
  <c:txPr>
    <a:bodyPr/>
    <a:lstStyle/>
    <a:p>
      <a:pPr>
        <a:defRPr sz="1800"/>
      </a:pPr>
      <a:endParaRPr lang="et-E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Leht1!$B$1</c:f>
              <c:strCache>
                <c:ptCount val="1"/>
                <c:pt idx="0">
                  <c:v>NEJ muutuvkulu, EUR/MWh</c:v>
                </c:pt>
              </c:strCache>
            </c:strRef>
          </c:tx>
          <c:invertIfNegative val="0"/>
          <c:dPt>
            <c:idx val="2"/>
            <c:invertIfNegative val="0"/>
            <c:bubble3D val="0"/>
            <c:spPr>
              <a:solidFill>
                <a:schemeClr val="accent5">
                  <a:lumMod val="75000"/>
                </a:schemeClr>
              </a:solidFill>
            </c:spPr>
          </c:dPt>
          <c:dPt>
            <c:idx val="3"/>
            <c:invertIfNegative val="0"/>
            <c:bubble3D val="0"/>
            <c:spPr>
              <a:solidFill>
                <a:srgbClr val="00B050"/>
              </a:solidFill>
            </c:spPr>
          </c:dPt>
          <c:dLbls>
            <c:showLegendKey val="0"/>
            <c:showVal val="1"/>
            <c:showCatName val="0"/>
            <c:showSerName val="0"/>
            <c:showPercent val="0"/>
            <c:showBubbleSize val="0"/>
            <c:showLeaderLines val="0"/>
          </c:dLbls>
          <c:cat>
            <c:strRef>
              <c:f>Leht1!$A$2:$A$5</c:f>
              <c:strCache>
                <c:ptCount val="4"/>
                <c:pt idx="0">
                  <c:v>NEJ täiskulu, EUR/MWh</c:v>
                </c:pt>
                <c:pt idx="1">
                  <c:v>Turuhind, keskmine, EUR/MWh</c:v>
                </c:pt>
                <c:pt idx="2">
                  <c:v>MKM plaan tuul</c:v>
                </c:pt>
                <c:pt idx="3">
                  <c:v>MKM plaan, CHP ja hüdro</c:v>
                </c:pt>
              </c:strCache>
            </c:strRef>
          </c:cat>
          <c:val>
            <c:numRef>
              <c:f>Leht1!$B$2:$B$5</c:f>
              <c:numCache>
                <c:formatCode>General</c:formatCode>
                <c:ptCount val="4"/>
                <c:pt idx="0">
                  <c:v>28</c:v>
                </c:pt>
                <c:pt idx="1">
                  <c:v>62</c:v>
                </c:pt>
                <c:pt idx="2">
                  <c:v>86</c:v>
                </c:pt>
                <c:pt idx="3">
                  <c:v>74</c:v>
                </c:pt>
              </c:numCache>
            </c:numRef>
          </c:val>
        </c:ser>
        <c:ser>
          <c:idx val="1"/>
          <c:order val="1"/>
          <c:tx>
            <c:strRef>
              <c:f>Leht1!$C$1</c:f>
              <c:strCache>
                <c:ptCount val="1"/>
                <c:pt idx="0">
                  <c:v>CO2 kulu</c:v>
                </c:pt>
              </c:strCache>
            </c:strRef>
          </c:tx>
          <c:invertIfNegative val="0"/>
          <c:dLbls>
            <c:showLegendKey val="0"/>
            <c:showVal val="1"/>
            <c:showCatName val="0"/>
            <c:showSerName val="0"/>
            <c:showPercent val="0"/>
            <c:showBubbleSize val="0"/>
            <c:showLeaderLines val="0"/>
          </c:dLbls>
          <c:cat>
            <c:strRef>
              <c:f>Leht1!$A$2:$A$5</c:f>
              <c:strCache>
                <c:ptCount val="4"/>
                <c:pt idx="0">
                  <c:v>NEJ täiskulu, EUR/MWh</c:v>
                </c:pt>
                <c:pt idx="1">
                  <c:v>Turuhind, keskmine, EUR/MWh</c:v>
                </c:pt>
                <c:pt idx="2">
                  <c:v>MKM plaan tuul</c:v>
                </c:pt>
                <c:pt idx="3">
                  <c:v>MKM plaan, CHP ja hüdro</c:v>
                </c:pt>
              </c:strCache>
            </c:strRef>
          </c:cat>
          <c:val>
            <c:numRef>
              <c:f>Leht1!$C$2:$C$5</c:f>
              <c:numCache>
                <c:formatCode>General</c:formatCode>
                <c:ptCount val="4"/>
                <c:pt idx="0">
                  <c:v>27</c:v>
                </c:pt>
              </c:numCache>
            </c:numRef>
          </c:val>
        </c:ser>
        <c:ser>
          <c:idx val="2"/>
          <c:order val="2"/>
          <c:tx>
            <c:strRef>
              <c:f>Leht1!$D$1</c:f>
              <c:strCache>
                <c:ptCount val="1"/>
                <c:pt idx="0">
                  <c:v>Kapitalikulu 8000t/a</c:v>
                </c:pt>
              </c:strCache>
            </c:strRef>
          </c:tx>
          <c:invertIfNegative val="0"/>
          <c:dLbls>
            <c:showLegendKey val="0"/>
            <c:showVal val="1"/>
            <c:showCatName val="0"/>
            <c:showSerName val="0"/>
            <c:showPercent val="0"/>
            <c:showBubbleSize val="0"/>
            <c:showLeaderLines val="0"/>
          </c:dLbls>
          <c:cat>
            <c:strRef>
              <c:f>Leht1!$A$2:$A$5</c:f>
              <c:strCache>
                <c:ptCount val="4"/>
                <c:pt idx="0">
                  <c:v>NEJ täiskulu, EUR/MWh</c:v>
                </c:pt>
                <c:pt idx="1">
                  <c:v>Turuhind, keskmine, EUR/MWh</c:v>
                </c:pt>
                <c:pt idx="2">
                  <c:v>MKM plaan tuul</c:v>
                </c:pt>
                <c:pt idx="3">
                  <c:v>MKM plaan, CHP ja hüdro</c:v>
                </c:pt>
              </c:strCache>
            </c:strRef>
          </c:cat>
          <c:val>
            <c:numRef>
              <c:f>Leht1!$D$2:$D$5</c:f>
              <c:numCache>
                <c:formatCode>General</c:formatCode>
                <c:ptCount val="4"/>
                <c:pt idx="0">
                  <c:v>20</c:v>
                </c:pt>
              </c:numCache>
            </c:numRef>
          </c:val>
        </c:ser>
        <c:ser>
          <c:idx val="3"/>
          <c:order val="3"/>
          <c:tx>
            <c:strRef>
              <c:f>Leht1!$E$1</c:f>
              <c:strCache>
                <c:ptCount val="1"/>
                <c:pt idx="0">
                  <c:v>Kapitalikulu (3000t/a)</c:v>
                </c:pt>
              </c:strCache>
            </c:strRef>
          </c:tx>
          <c:invertIfNegative val="0"/>
          <c:dLbls>
            <c:showLegendKey val="0"/>
            <c:showVal val="1"/>
            <c:showCatName val="0"/>
            <c:showSerName val="0"/>
            <c:showPercent val="0"/>
            <c:showBubbleSize val="0"/>
            <c:showLeaderLines val="0"/>
          </c:dLbls>
          <c:cat>
            <c:strRef>
              <c:f>Leht1!$A$2:$A$5</c:f>
              <c:strCache>
                <c:ptCount val="4"/>
                <c:pt idx="0">
                  <c:v>NEJ täiskulu, EUR/MWh</c:v>
                </c:pt>
                <c:pt idx="1">
                  <c:v>Turuhind, keskmine, EUR/MWh</c:v>
                </c:pt>
                <c:pt idx="2">
                  <c:v>MKM plaan tuul</c:v>
                </c:pt>
                <c:pt idx="3">
                  <c:v>MKM plaan, CHP ja hüdro</c:v>
                </c:pt>
              </c:strCache>
            </c:strRef>
          </c:cat>
          <c:val>
            <c:numRef>
              <c:f>Leht1!$E$2:$E$5</c:f>
              <c:numCache>
                <c:formatCode>General</c:formatCode>
                <c:ptCount val="4"/>
                <c:pt idx="0">
                  <c:v>34</c:v>
                </c:pt>
              </c:numCache>
            </c:numRef>
          </c:val>
        </c:ser>
        <c:dLbls>
          <c:showLegendKey val="0"/>
          <c:showVal val="0"/>
          <c:showCatName val="0"/>
          <c:showSerName val="0"/>
          <c:showPercent val="0"/>
          <c:showBubbleSize val="0"/>
        </c:dLbls>
        <c:gapWidth val="150"/>
        <c:overlap val="100"/>
        <c:axId val="95298304"/>
        <c:axId val="95299840"/>
      </c:barChart>
      <c:catAx>
        <c:axId val="95298304"/>
        <c:scaling>
          <c:orientation val="minMax"/>
        </c:scaling>
        <c:delete val="0"/>
        <c:axPos val="b"/>
        <c:majorTickMark val="out"/>
        <c:minorTickMark val="none"/>
        <c:tickLblPos val="nextTo"/>
        <c:crossAx val="95299840"/>
        <c:crosses val="autoZero"/>
        <c:auto val="1"/>
        <c:lblAlgn val="ctr"/>
        <c:lblOffset val="100"/>
        <c:noMultiLvlLbl val="0"/>
      </c:catAx>
      <c:valAx>
        <c:axId val="95299840"/>
        <c:scaling>
          <c:orientation val="minMax"/>
        </c:scaling>
        <c:delete val="0"/>
        <c:axPos val="l"/>
        <c:majorGridlines/>
        <c:numFmt formatCode="General" sourceLinked="1"/>
        <c:majorTickMark val="out"/>
        <c:minorTickMark val="none"/>
        <c:tickLblPos val="nextTo"/>
        <c:crossAx val="95298304"/>
        <c:crosses val="autoZero"/>
        <c:crossBetween val="between"/>
      </c:valAx>
    </c:plotArea>
    <c:plotVisOnly val="1"/>
    <c:dispBlanksAs val="gap"/>
    <c:showDLblsOverMax val="0"/>
  </c:chart>
  <c:txPr>
    <a:bodyPr/>
    <a:lstStyle/>
    <a:p>
      <a:pPr>
        <a:defRPr sz="1800"/>
      </a:pPr>
      <a:endParaRPr lang="et-E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Leht1!$B$1</c:f>
              <c:strCache>
                <c:ptCount val="1"/>
                <c:pt idx="0">
                  <c:v>Sisemaine tarbimine, MWh</c:v>
                </c:pt>
              </c:strCache>
            </c:strRef>
          </c:tx>
          <c:explosion val="25"/>
          <c:dLbls>
            <c:showLegendKey val="0"/>
            <c:showVal val="0"/>
            <c:showCatName val="1"/>
            <c:showSerName val="0"/>
            <c:showPercent val="1"/>
            <c:showBubbleSize val="0"/>
            <c:showLeaderLines val="1"/>
          </c:dLbls>
          <c:cat>
            <c:strRef>
              <c:f>Leht1!$A$2:$A$13</c:f>
              <c:strCache>
                <c:ptCount val="12"/>
                <c:pt idx="0">
                  <c:v>Kivisüsi</c:v>
                </c:pt>
                <c:pt idx="1">
                  <c:v>Põlevkivi</c:v>
                </c:pt>
                <c:pt idx="2">
                  <c:v>Freesturvas</c:v>
                </c:pt>
                <c:pt idx="3">
                  <c:v>Tükkturvas</c:v>
                </c:pt>
                <c:pt idx="4">
                  <c:v>Küttepuud</c:v>
                </c:pt>
                <c:pt idx="5">
                  <c:v>Puiduhake ja jäätmed</c:v>
                </c:pt>
                <c:pt idx="6">
                  <c:v>Puidubrikett</c:v>
                </c:pt>
                <c:pt idx="7">
                  <c:v>Maagaas</c:v>
                </c:pt>
                <c:pt idx="8">
                  <c:v>Vedelgaas</c:v>
                </c:pt>
                <c:pt idx="9">
                  <c:v>PK õli ja raskõli</c:v>
                </c:pt>
                <c:pt idx="10">
                  <c:v>Kergõli ja diisel</c:v>
                </c:pt>
                <c:pt idx="11">
                  <c:v>Bensiin</c:v>
                </c:pt>
              </c:strCache>
            </c:strRef>
          </c:cat>
          <c:val>
            <c:numRef>
              <c:f>Leht1!$B$2:$B$13</c:f>
              <c:numCache>
                <c:formatCode>General</c:formatCode>
                <c:ptCount val="12"/>
                <c:pt idx="0">
                  <c:v>360000</c:v>
                </c:pt>
                <c:pt idx="1">
                  <c:v>40645600</c:v>
                </c:pt>
                <c:pt idx="2">
                  <c:v>684200</c:v>
                </c:pt>
                <c:pt idx="3">
                  <c:v>113400.00000000001</c:v>
                </c:pt>
                <c:pt idx="4">
                  <c:v>3652000</c:v>
                </c:pt>
                <c:pt idx="5">
                  <c:v>4401300</c:v>
                </c:pt>
                <c:pt idx="6">
                  <c:v>100000</c:v>
                </c:pt>
                <c:pt idx="7">
                  <c:v>8902700</c:v>
                </c:pt>
                <c:pt idx="8">
                  <c:v>100000</c:v>
                </c:pt>
                <c:pt idx="9">
                  <c:v>954600</c:v>
                </c:pt>
                <c:pt idx="10">
                  <c:v>7078500</c:v>
                </c:pt>
                <c:pt idx="11">
                  <c:v>3724700</c:v>
                </c:pt>
              </c:numCache>
            </c:numRef>
          </c:val>
        </c:ser>
        <c:ser>
          <c:idx val="1"/>
          <c:order val="1"/>
          <c:tx>
            <c:strRef>
              <c:f>Leht1!$C$1</c:f>
              <c:strCache>
                <c:ptCount val="1"/>
                <c:pt idx="0">
                  <c:v>MWh/t</c:v>
                </c:pt>
              </c:strCache>
            </c:strRef>
          </c:tx>
          <c:explosion val="25"/>
          <c:cat>
            <c:strRef>
              <c:f>Leht1!$A$2:$A$13</c:f>
              <c:strCache>
                <c:ptCount val="12"/>
                <c:pt idx="0">
                  <c:v>Kivisüsi</c:v>
                </c:pt>
                <c:pt idx="1">
                  <c:v>Põlevkivi</c:v>
                </c:pt>
                <c:pt idx="2">
                  <c:v>Freesturvas</c:v>
                </c:pt>
                <c:pt idx="3">
                  <c:v>Tükkturvas</c:v>
                </c:pt>
                <c:pt idx="4">
                  <c:v>Küttepuud</c:v>
                </c:pt>
                <c:pt idx="5">
                  <c:v>Puiduhake ja jäätmed</c:v>
                </c:pt>
                <c:pt idx="6">
                  <c:v>Puidubrikett</c:v>
                </c:pt>
                <c:pt idx="7">
                  <c:v>Maagaas</c:v>
                </c:pt>
                <c:pt idx="8">
                  <c:v>Vedelgaas</c:v>
                </c:pt>
                <c:pt idx="9">
                  <c:v>PK õli ja raskõli</c:v>
                </c:pt>
                <c:pt idx="10">
                  <c:v>Kergõli ja diisel</c:v>
                </c:pt>
                <c:pt idx="11">
                  <c:v>Bensiin</c:v>
                </c:pt>
              </c:strCache>
            </c:strRef>
          </c:cat>
          <c:val>
            <c:numRef>
              <c:f>Leht1!$C$2:$C$13</c:f>
              <c:numCache>
                <c:formatCode>General</c:formatCode>
                <c:ptCount val="12"/>
                <c:pt idx="0">
                  <c:v>6</c:v>
                </c:pt>
                <c:pt idx="1">
                  <c:v>2.2999999999999998</c:v>
                </c:pt>
                <c:pt idx="2">
                  <c:v>2.2000000000000002</c:v>
                </c:pt>
                <c:pt idx="3">
                  <c:v>2.7</c:v>
                </c:pt>
                <c:pt idx="4">
                  <c:v>2</c:v>
                </c:pt>
                <c:pt idx="5">
                  <c:v>1.7</c:v>
                </c:pt>
                <c:pt idx="6">
                  <c:v>2</c:v>
                </c:pt>
                <c:pt idx="7">
                  <c:v>12.7</c:v>
                </c:pt>
                <c:pt idx="8">
                  <c:v>12.5</c:v>
                </c:pt>
                <c:pt idx="9">
                  <c:v>11.1</c:v>
                </c:pt>
                <c:pt idx="10">
                  <c:v>11.7</c:v>
                </c:pt>
                <c:pt idx="11">
                  <c:v>11.9</c:v>
                </c:pt>
              </c:numCache>
            </c:numRef>
          </c:val>
        </c:ser>
        <c:ser>
          <c:idx val="2"/>
          <c:order val="2"/>
          <c:tx>
            <c:strRef>
              <c:f>Leht1!$D$1</c:f>
              <c:strCache>
                <c:ptCount val="1"/>
                <c:pt idx="0">
                  <c:v>T</c:v>
                </c:pt>
              </c:strCache>
            </c:strRef>
          </c:tx>
          <c:explosion val="25"/>
          <c:cat>
            <c:strRef>
              <c:f>Leht1!$A$2:$A$13</c:f>
              <c:strCache>
                <c:ptCount val="12"/>
                <c:pt idx="0">
                  <c:v>Kivisüsi</c:v>
                </c:pt>
                <c:pt idx="1">
                  <c:v>Põlevkivi</c:v>
                </c:pt>
                <c:pt idx="2">
                  <c:v>Freesturvas</c:v>
                </c:pt>
                <c:pt idx="3">
                  <c:v>Tükkturvas</c:v>
                </c:pt>
                <c:pt idx="4">
                  <c:v>Küttepuud</c:v>
                </c:pt>
                <c:pt idx="5">
                  <c:v>Puiduhake ja jäätmed</c:v>
                </c:pt>
                <c:pt idx="6">
                  <c:v>Puidubrikett</c:v>
                </c:pt>
                <c:pt idx="7">
                  <c:v>Maagaas</c:v>
                </c:pt>
                <c:pt idx="8">
                  <c:v>Vedelgaas</c:v>
                </c:pt>
                <c:pt idx="9">
                  <c:v>PK õli ja raskõli</c:v>
                </c:pt>
                <c:pt idx="10">
                  <c:v>Kergõli ja diisel</c:v>
                </c:pt>
                <c:pt idx="11">
                  <c:v>Bensiin</c:v>
                </c:pt>
              </c:strCache>
            </c:strRef>
          </c:cat>
          <c:val>
            <c:numRef>
              <c:f>Leht1!$D$2:$D$13</c:f>
              <c:numCache>
                <c:formatCode>General</c:formatCode>
                <c:ptCount val="12"/>
                <c:pt idx="0">
                  <c:v>60000</c:v>
                </c:pt>
                <c:pt idx="1">
                  <c:v>17672000</c:v>
                </c:pt>
                <c:pt idx="2">
                  <c:v>311000</c:v>
                </c:pt>
                <c:pt idx="3">
                  <c:v>42000</c:v>
                </c:pt>
                <c:pt idx="4">
                  <c:v>1826000</c:v>
                </c:pt>
                <c:pt idx="5">
                  <c:v>2589000</c:v>
                </c:pt>
                <c:pt idx="6">
                  <c:v>50000</c:v>
                </c:pt>
                <c:pt idx="7">
                  <c:v>701000</c:v>
                </c:pt>
                <c:pt idx="8">
                  <c:v>8000</c:v>
                </c:pt>
                <c:pt idx="9">
                  <c:v>86000</c:v>
                </c:pt>
                <c:pt idx="10">
                  <c:v>605000</c:v>
                </c:pt>
                <c:pt idx="11">
                  <c:v>313000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t-E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15373" y="0"/>
            <a:ext cx="2918831" cy="489982"/>
          </a:xfrm>
          <a:prstGeom prst="rect">
            <a:avLst/>
          </a:prstGeom>
        </p:spPr>
        <p:txBody>
          <a:bodyPr vert="horz" lIns="91440" tIns="45720" rIns="91440" bIns="45720" rtlCol="0"/>
          <a:lstStyle>
            <a:lvl1pPr algn="r">
              <a:defRPr sz="1200"/>
            </a:lvl1pPr>
          </a:lstStyle>
          <a:p>
            <a:fld id="{A90AB07F-5157-4107-A313-933A320F5B50}" type="datetimeFigureOut">
              <a:rPr lang="et-EE" smtClean="0"/>
              <a:t>14.11.2011</a:t>
            </a:fld>
            <a:endParaRPr lang="et-EE"/>
          </a:p>
        </p:txBody>
      </p:sp>
      <p:sp>
        <p:nvSpPr>
          <p:cNvPr id="4" name="Jaluse kohatäide 3"/>
          <p:cNvSpPr>
            <a:spLocks noGrp="1"/>
          </p:cNvSpPr>
          <p:nvPr>
            <p:ph type="ftr" sz="quarter" idx="2"/>
          </p:nvPr>
        </p:nvSpPr>
        <p:spPr>
          <a:xfrm>
            <a:off x="0" y="9307955"/>
            <a:ext cx="2918831" cy="489982"/>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15373" y="9307955"/>
            <a:ext cx="2918831" cy="489982"/>
          </a:xfrm>
          <a:prstGeom prst="rect">
            <a:avLst/>
          </a:prstGeom>
        </p:spPr>
        <p:txBody>
          <a:bodyPr vert="horz" lIns="91440" tIns="45720" rIns="91440" bIns="45720" rtlCol="0" anchor="b"/>
          <a:lstStyle>
            <a:lvl1pPr algn="r">
              <a:defRPr sz="1200"/>
            </a:lvl1pPr>
          </a:lstStyle>
          <a:p>
            <a:fld id="{1A8E9B4D-69C0-4AD4-B8F6-DDFF7E32B082}" type="slidenum">
              <a:rPr lang="et-EE" smtClean="0"/>
              <a:t>‹#›</a:t>
            </a:fld>
            <a:endParaRPr lang="et-EE"/>
          </a:p>
        </p:txBody>
      </p:sp>
    </p:spTree>
    <p:extLst>
      <p:ext uri="{BB962C8B-B14F-4D97-AF65-F5344CB8AC3E}">
        <p14:creationId xmlns:p14="http://schemas.microsoft.com/office/powerpoint/2010/main" val="1191543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C05A77B4-05C8-4B02-979E-F61AE0F92BDF}" type="datetimeFigureOut">
              <a:rPr lang="et-EE" smtClean="0"/>
              <a:t>14.11.2011</a:t>
            </a:fld>
            <a:endParaRPr lang="et-EE"/>
          </a:p>
        </p:txBody>
      </p:sp>
      <p:sp>
        <p:nvSpPr>
          <p:cNvPr id="4" name="Slaidi pildi kohatäide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622E1D7F-C072-4795-9781-F2D767392AF2}" type="slidenum">
              <a:rPr lang="et-EE" smtClean="0"/>
              <a:t>‹#›</a:t>
            </a:fld>
            <a:endParaRPr lang="et-EE"/>
          </a:p>
        </p:txBody>
      </p:sp>
    </p:spTree>
    <p:extLst>
      <p:ext uri="{BB962C8B-B14F-4D97-AF65-F5344CB8AC3E}">
        <p14:creationId xmlns:p14="http://schemas.microsoft.com/office/powerpoint/2010/main" val="233527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D35583C-5C41-49EB-90D4-DA756DBBC524}" type="slidenum">
              <a:rPr lang="et-EE">
                <a:solidFill>
                  <a:prstClr val="black"/>
                </a:solidFill>
                <a:latin typeface="Times New Roman" pitchFamily="18" charset="0"/>
              </a:rPr>
              <a:pPr eaLnBrk="1" hangingPunct="1"/>
              <a:t>8</a:t>
            </a:fld>
            <a:endParaRPr lang="et-EE">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ctrTitle"/>
          </p:nvPr>
        </p:nvSpPr>
        <p:spPr>
          <a:xfrm>
            <a:off x="857250" y="2263776"/>
            <a:ext cx="7772400" cy="698500"/>
          </a:xfrm>
        </p:spPr>
        <p:txBody>
          <a:bodyPr anchor="t"/>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a:off x="857250" y="3114675"/>
            <a:ext cx="6353175" cy="819150"/>
          </a:xfrm>
        </p:spPr>
        <p:txBody>
          <a:bodyPr/>
          <a:lstStyle>
            <a:lvl1pPr marL="0" indent="0" algn="l">
              <a:buNone/>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3793D7C-04A2-4DFF-9B5D-84CC3D801DD6}"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07043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44E6851-3740-495F-A230-9D69E0B014F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18071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3"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5" name="Rectangle 6"/>
          <p:cNvSpPr>
            <a:spLocks noGrp="1" noChangeArrowheads="1"/>
          </p:cNvSpPr>
          <p:nvPr>
            <p:ph type="sldNum" sz="quarter" idx="10"/>
          </p:nvPr>
        </p:nvSpPr>
        <p:spPr/>
        <p:txBody>
          <a:bodyPr/>
          <a:lstStyle>
            <a:lvl1pPr>
              <a:defRPr/>
            </a:lvl1pPr>
          </a:lstStyle>
          <a:p>
            <a:pPr>
              <a:defRPr/>
            </a:pPr>
            <a:fld id="{7301A7E2-EA4A-4040-8E63-EE4EAA3312C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89113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long">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Content Placeholder 2"/>
          <p:cNvSpPr>
            <a:spLocks noGrp="1"/>
          </p:cNvSpPr>
          <p:nvPr>
            <p:ph idx="1"/>
          </p:nvPr>
        </p:nvSpPr>
        <p:spPr>
          <a:xfrm>
            <a:off x="879475" y="1100138"/>
            <a:ext cx="655955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7" name="Rectangle 6"/>
          <p:cNvSpPr>
            <a:spLocks noGrp="1" noChangeArrowheads="1"/>
          </p:cNvSpPr>
          <p:nvPr>
            <p:ph type="sldNum" sz="quarter" idx="10"/>
          </p:nvPr>
        </p:nvSpPr>
        <p:spPr/>
        <p:txBody>
          <a:bodyPr/>
          <a:lstStyle>
            <a:lvl1pPr>
              <a:defRPr/>
            </a:lvl1pPr>
          </a:lstStyle>
          <a:p>
            <a:pPr>
              <a:defRPr/>
            </a:pPr>
            <a:fld id="{65489993-C246-41F8-AB9A-BA0B840690E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461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13"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14"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5" name="Content Placeholder 2"/>
          <p:cNvSpPr>
            <a:spLocks noGrp="1"/>
          </p:cNvSpPr>
          <p:nvPr>
            <p:ph idx="13"/>
          </p:nvPr>
        </p:nvSpPr>
        <p:spPr>
          <a:xfrm>
            <a:off x="447992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6" name="Rectangle 6"/>
          <p:cNvSpPr>
            <a:spLocks noGrp="1" noChangeArrowheads="1"/>
          </p:cNvSpPr>
          <p:nvPr>
            <p:ph type="sldNum" sz="quarter" idx="14"/>
          </p:nvPr>
        </p:nvSpPr>
        <p:spPr/>
        <p:txBody>
          <a:bodyPr/>
          <a:lstStyle>
            <a:lvl1pPr>
              <a:defRPr/>
            </a:lvl1pPr>
          </a:lstStyle>
          <a:p>
            <a:pPr>
              <a:defRPr/>
            </a:pPr>
            <a:fld id="{807F293E-4DB8-4289-B309-A9F992EAA5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1441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ti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5" name="Subtitle 2"/>
          <p:cNvSpPr>
            <a:spLocks noGrp="1"/>
          </p:cNvSpPr>
          <p:nvPr>
            <p:ph type="subTitle" idx="1"/>
          </p:nvPr>
        </p:nvSpPr>
        <p:spPr>
          <a:xfrm>
            <a:off x="857250" y="2438400"/>
            <a:ext cx="6353175" cy="819150"/>
          </a:xfrm>
        </p:spPr>
        <p:txBody>
          <a:bodyPr/>
          <a:lstStyle>
            <a:lvl1pPr marL="0" indent="0" algn="l">
              <a:buNone/>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dirty="0"/>
          </a:p>
        </p:txBody>
      </p:sp>
      <p:sp>
        <p:nvSpPr>
          <p:cNvPr id="7"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8BD7223D-A369-4B22-8BE6-FA3A4FE9DB8C}"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23311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0B1B48EB-27EB-41D6-AFD3-A551D9D1957A}" type="datetimeFigureOut">
              <a:rPr lang="en-US">
                <a:solidFill>
                  <a:prstClr val="black"/>
                </a:solidFill>
              </a:rPr>
              <a:pPr fontAlgn="base">
                <a:spcBef>
                  <a:spcPct val="0"/>
                </a:spcBef>
                <a:spcAft>
                  <a:spcPct val="0"/>
                </a:spcAft>
                <a:defRPr/>
              </a:pPr>
              <a:t>11/14/2011</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F95BD39-A58A-41B9-AAF6-6C26A499FC49}"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02422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7775D5C-F941-4B20-BD6A-5CA27758D9AF}"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2235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ctrTitle"/>
          </p:nvPr>
        </p:nvSpPr>
        <p:spPr>
          <a:xfrm>
            <a:off x="857250" y="2263776"/>
            <a:ext cx="7772400" cy="698500"/>
          </a:xfrm>
        </p:spPr>
        <p:txBody>
          <a:bodyPr anchor="t"/>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a:off x="857250" y="3114675"/>
            <a:ext cx="6353175" cy="819150"/>
          </a:xfrm>
        </p:spPr>
        <p:txBody>
          <a:bodyPr/>
          <a:lstStyle>
            <a:lvl1pPr marL="0" indent="0" algn="l">
              <a:buNone/>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3793D7C-04A2-4DFF-9B5D-84CC3D801DD6}"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56311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44E6851-3740-495F-A230-9D69E0B014F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761013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3"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5" name="Rectangle 6"/>
          <p:cNvSpPr>
            <a:spLocks noGrp="1" noChangeArrowheads="1"/>
          </p:cNvSpPr>
          <p:nvPr>
            <p:ph type="sldNum" sz="quarter" idx="10"/>
          </p:nvPr>
        </p:nvSpPr>
        <p:spPr/>
        <p:txBody>
          <a:bodyPr/>
          <a:lstStyle>
            <a:lvl1pPr>
              <a:defRPr/>
            </a:lvl1pPr>
          </a:lstStyle>
          <a:p>
            <a:pPr>
              <a:defRPr/>
            </a:pPr>
            <a:fld id="{7301A7E2-EA4A-4040-8E63-EE4EAA3312C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5128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44E6851-3740-495F-A230-9D69E0B014F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97384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long">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Content Placeholder 2"/>
          <p:cNvSpPr>
            <a:spLocks noGrp="1"/>
          </p:cNvSpPr>
          <p:nvPr>
            <p:ph idx="1"/>
          </p:nvPr>
        </p:nvSpPr>
        <p:spPr>
          <a:xfrm>
            <a:off x="879475" y="1100138"/>
            <a:ext cx="655955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7" name="Rectangle 6"/>
          <p:cNvSpPr>
            <a:spLocks noGrp="1" noChangeArrowheads="1"/>
          </p:cNvSpPr>
          <p:nvPr>
            <p:ph type="sldNum" sz="quarter" idx="10"/>
          </p:nvPr>
        </p:nvSpPr>
        <p:spPr/>
        <p:txBody>
          <a:bodyPr/>
          <a:lstStyle>
            <a:lvl1pPr>
              <a:defRPr/>
            </a:lvl1pPr>
          </a:lstStyle>
          <a:p>
            <a:pPr>
              <a:defRPr/>
            </a:pPr>
            <a:fld id="{65489993-C246-41F8-AB9A-BA0B840690E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21792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13"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14"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5" name="Content Placeholder 2"/>
          <p:cNvSpPr>
            <a:spLocks noGrp="1"/>
          </p:cNvSpPr>
          <p:nvPr>
            <p:ph idx="13"/>
          </p:nvPr>
        </p:nvSpPr>
        <p:spPr>
          <a:xfrm>
            <a:off x="447992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6" name="Rectangle 6"/>
          <p:cNvSpPr>
            <a:spLocks noGrp="1" noChangeArrowheads="1"/>
          </p:cNvSpPr>
          <p:nvPr>
            <p:ph type="sldNum" sz="quarter" idx="14"/>
          </p:nvPr>
        </p:nvSpPr>
        <p:spPr/>
        <p:txBody>
          <a:bodyPr/>
          <a:lstStyle>
            <a:lvl1pPr>
              <a:defRPr/>
            </a:lvl1pPr>
          </a:lstStyle>
          <a:p>
            <a:pPr>
              <a:defRPr/>
            </a:pPr>
            <a:fld id="{807F293E-4DB8-4289-B309-A9F992EAA5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746189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i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5" name="Subtitle 2"/>
          <p:cNvSpPr>
            <a:spLocks noGrp="1"/>
          </p:cNvSpPr>
          <p:nvPr>
            <p:ph type="subTitle" idx="1"/>
          </p:nvPr>
        </p:nvSpPr>
        <p:spPr>
          <a:xfrm>
            <a:off x="857250" y="2438400"/>
            <a:ext cx="6353175" cy="819150"/>
          </a:xfrm>
        </p:spPr>
        <p:txBody>
          <a:bodyPr/>
          <a:lstStyle>
            <a:lvl1pPr marL="0" indent="0" algn="l">
              <a:buNone/>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dirty="0"/>
          </a:p>
        </p:txBody>
      </p:sp>
      <p:sp>
        <p:nvSpPr>
          <p:cNvPr id="7"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8BD7223D-A369-4B22-8BE6-FA3A4FE9DB8C}"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713989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0B1B48EB-27EB-41D6-AFD3-A551D9D1957A}" type="datetimeFigureOut">
              <a:rPr lang="en-US">
                <a:solidFill>
                  <a:prstClr val="black"/>
                </a:solidFill>
              </a:rPr>
              <a:pPr fontAlgn="base">
                <a:spcBef>
                  <a:spcPct val="0"/>
                </a:spcBef>
                <a:spcAft>
                  <a:spcPct val="0"/>
                </a:spcAft>
                <a:defRPr/>
              </a:pPr>
              <a:t>11/14/2011</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F95BD39-A58A-41B9-AAF6-6C26A499FC49}"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19596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7775D5C-F941-4B20-BD6A-5CA27758D9AF}"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676686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ctrTitle"/>
          </p:nvPr>
        </p:nvSpPr>
        <p:spPr>
          <a:xfrm>
            <a:off x="857250" y="2263776"/>
            <a:ext cx="7772400" cy="698500"/>
          </a:xfrm>
        </p:spPr>
        <p:txBody>
          <a:bodyPr anchor="t"/>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a:off x="857250" y="3114675"/>
            <a:ext cx="6353175" cy="819150"/>
          </a:xfrm>
        </p:spPr>
        <p:txBody>
          <a:bodyPr/>
          <a:lstStyle>
            <a:lvl1pPr marL="0" indent="0" algn="l">
              <a:buNone/>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3793D7C-04A2-4DFF-9B5D-84CC3D801DD6}"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72074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44E6851-3740-495F-A230-9D69E0B014F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082071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3"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5" name="Rectangle 6"/>
          <p:cNvSpPr>
            <a:spLocks noGrp="1" noChangeArrowheads="1"/>
          </p:cNvSpPr>
          <p:nvPr>
            <p:ph type="sldNum" sz="quarter" idx="10"/>
          </p:nvPr>
        </p:nvSpPr>
        <p:spPr/>
        <p:txBody>
          <a:bodyPr/>
          <a:lstStyle>
            <a:lvl1pPr>
              <a:defRPr/>
            </a:lvl1pPr>
          </a:lstStyle>
          <a:p>
            <a:pPr>
              <a:defRPr/>
            </a:pPr>
            <a:fld id="{7301A7E2-EA4A-4040-8E63-EE4EAA3312C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984825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long">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Content Placeholder 2"/>
          <p:cNvSpPr>
            <a:spLocks noGrp="1"/>
          </p:cNvSpPr>
          <p:nvPr>
            <p:ph idx="1"/>
          </p:nvPr>
        </p:nvSpPr>
        <p:spPr>
          <a:xfrm>
            <a:off x="879475" y="1100138"/>
            <a:ext cx="655955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7" name="Rectangle 6"/>
          <p:cNvSpPr>
            <a:spLocks noGrp="1" noChangeArrowheads="1"/>
          </p:cNvSpPr>
          <p:nvPr>
            <p:ph type="sldNum" sz="quarter" idx="10"/>
          </p:nvPr>
        </p:nvSpPr>
        <p:spPr/>
        <p:txBody>
          <a:bodyPr/>
          <a:lstStyle>
            <a:lvl1pPr>
              <a:defRPr/>
            </a:lvl1pPr>
          </a:lstStyle>
          <a:p>
            <a:pPr>
              <a:defRPr/>
            </a:pPr>
            <a:fld id="{65489993-C246-41F8-AB9A-BA0B840690E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931669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13"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14"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5" name="Content Placeholder 2"/>
          <p:cNvSpPr>
            <a:spLocks noGrp="1"/>
          </p:cNvSpPr>
          <p:nvPr>
            <p:ph idx="13"/>
          </p:nvPr>
        </p:nvSpPr>
        <p:spPr>
          <a:xfrm>
            <a:off x="447992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6" name="Rectangle 6"/>
          <p:cNvSpPr>
            <a:spLocks noGrp="1" noChangeArrowheads="1"/>
          </p:cNvSpPr>
          <p:nvPr>
            <p:ph type="sldNum" sz="quarter" idx="14"/>
          </p:nvPr>
        </p:nvSpPr>
        <p:spPr/>
        <p:txBody>
          <a:bodyPr/>
          <a:lstStyle>
            <a:lvl1pPr>
              <a:defRPr/>
            </a:lvl1pPr>
          </a:lstStyle>
          <a:p>
            <a:pPr>
              <a:defRPr/>
            </a:pPr>
            <a:fld id="{807F293E-4DB8-4289-B309-A9F992EAA5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01817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3"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5" name="Rectangle 6"/>
          <p:cNvSpPr>
            <a:spLocks noGrp="1" noChangeArrowheads="1"/>
          </p:cNvSpPr>
          <p:nvPr>
            <p:ph type="sldNum" sz="quarter" idx="10"/>
          </p:nvPr>
        </p:nvSpPr>
        <p:spPr/>
        <p:txBody>
          <a:bodyPr/>
          <a:lstStyle>
            <a:lvl1pPr>
              <a:defRPr/>
            </a:lvl1pPr>
          </a:lstStyle>
          <a:p>
            <a:pPr>
              <a:defRPr/>
            </a:pPr>
            <a:fld id="{7301A7E2-EA4A-4040-8E63-EE4EAA3312C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63332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ti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5" name="Subtitle 2"/>
          <p:cNvSpPr>
            <a:spLocks noGrp="1"/>
          </p:cNvSpPr>
          <p:nvPr>
            <p:ph type="subTitle" idx="1"/>
          </p:nvPr>
        </p:nvSpPr>
        <p:spPr>
          <a:xfrm>
            <a:off x="857250" y="2438400"/>
            <a:ext cx="6353175" cy="819150"/>
          </a:xfrm>
        </p:spPr>
        <p:txBody>
          <a:bodyPr/>
          <a:lstStyle>
            <a:lvl1pPr marL="0" indent="0" algn="l">
              <a:buNone/>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dirty="0"/>
          </a:p>
        </p:txBody>
      </p:sp>
      <p:sp>
        <p:nvSpPr>
          <p:cNvPr id="7"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8BD7223D-A369-4B22-8BE6-FA3A4FE9DB8C}"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071790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0B1B48EB-27EB-41D6-AFD3-A551D9D1957A}" type="datetimeFigureOut">
              <a:rPr lang="en-US">
                <a:solidFill>
                  <a:prstClr val="black"/>
                </a:solidFill>
              </a:rPr>
              <a:pPr fontAlgn="base">
                <a:spcBef>
                  <a:spcPct val="0"/>
                </a:spcBef>
                <a:spcAft>
                  <a:spcPct val="0"/>
                </a:spcAft>
                <a:defRPr/>
              </a:pPr>
              <a:t>11/14/2011</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F95BD39-A58A-41B9-AAF6-6C26A499FC49}"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964291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7775D5C-F941-4B20-BD6A-5CA27758D9AF}"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11530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lvl1pPr>
              <a:defRPr/>
            </a:lvl1pPr>
          </a:lstStyle>
          <a:p>
            <a:pPr>
              <a:defRPr/>
            </a:pPr>
            <a:fld id="{93BB887B-418C-40FC-89B7-3E85366F2DB1}"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C5701D52-94CF-4FF2-AD2D-66E41A80CD0F}"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570489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C2101722-2403-4DBC-B058-4E03238F38D0}"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3C6FD0AC-39CB-49E2-B5C9-FC0D7503B03D}"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545316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lvl1pPr>
              <a:defRPr/>
            </a:lvl1pPr>
          </a:lstStyle>
          <a:p>
            <a:pPr>
              <a:defRPr/>
            </a:pPr>
            <a:fld id="{FA40B098-FC8A-4148-8F52-959F78581CCF}"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5920223A-3268-4625-85D5-8610E99EB160}"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13493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3"/>
          <p:cNvSpPr>
            <a:spLocks noGrp="1"/>
          </p:cNvSpPr>
          <p:nvPr>
            <p:ph type="dt" sz="half" idx="10"/>
          </p:nvPr>
        </p:nvSpPr>
        <p:spPr/>
        <p:txBody>
          <a:bodyPr/>
          <a:lstStyle>
            <a:lvl1pPr>
              <a:defRPr/>
            </a:lvl1pPr>
          </a:lstStyle>
          <a:p>
            <a:pPr>
              <a:defRPr/>
            </a:pPr>
            <a:fld id="{9AF9728F-6B92-4AA1-BFE3-31FBB0AD7F88}" type="datetimeFigureOut">
              <a:rPr lang="et-EE">
                <a:solidFill>
                  <a:prstClr val="black">
                    <a:tint val="75000"/>
                  </a:prstClr>
                </a:solidFill>
              </a:rPr>
              <a:pPr>
                <a:defRPr/>
              </a:pPr>
              <a:t>14.11.2011</a:t>
            </a:fld>
            <a:endParaRPr lang="et-EE">
              <a:solidFill>
                <a:prstClr val="black">
                  <a:tint val="75000"/>
                </a:prstClr>
              </a:solidFill>
            </a:endParaRPr>
          </a:p>
        </p:txBody>
      </p:sp>
      <p:sp>
        <p:nvSpPr>
          <p:cNvPr id="6"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7" name="Slaidinumbri kohatäide 5"/>
          <p:cNvSpPr>
            <a:spLocks noGrp="1"/>
          </p:cNvSpPr>
          <p:nvPr>
            <p:ph type="sldNum" sz="quarter" idx="12"/>
          </p:nvPr>
        </p:nvSpPr>
        <p:spPr/>
        <p:txBody>
          <a:bodyPr/>
          <a:lstStyle>
            <a:lvl1pPr>
              <a:defRPr/>
            </a:lvl1pPr>
          </a:lstStyle>
          <a:p>
            <a:pPr>
              <a:defRPr/>
            </a:pPr>
            <a:fld id="{F0343D89-C67B-4087-9ECA-B82B82BF9EF5}"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175609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3"/>
          <p:cNvSpPr>
            <a:spLocks noGrp="1"/>
          </p:cNvSpPr>
          <p:nvPr>
            <p:ph type="dt" sz="half" idx="10"/>
          </p:nvPr>
        </p:nvSpPr>
        <p:spPr/>
        <p:txBody>
          <a:bodyPr/>
          <a:lstStyle>
            <a:lvl1pPr>
              <a:defRPr/>
            </a:lvl1pPr>
          </a:lstStyle>
          <a:p>
            <a:pPr>
              <a:defRPr/>
            </a:pPr>
            <a:fld id="{2AD56E23-23FB-4C45-A1FE-A75E58AA83B8}" type="datetimeFigureOut">
              <a:rPr lang="et-EE">
                <a:solidFill>
                  <a:prstClr val="black">
                    <a:tint val="75000"/>
                  </a:prstClr>
                </a:solidFill>
              </a:rPr>
              <a:pPr>
                <a:defRPr/>
              </a:pPr>
              <a:t>14.11.2011</a:t>
            </a:fld>
            <a:endParaRPr lang="et-EE">
              <a:solidFill>
                <a:prstClr val="black">
                  <a:tint val="75000"/>
                </a:prstClr>
              </a:solidFill>
            </a:endParaRPr>
          </a:p>
        </p:txBody>
      </p:sp>
      <p:sp>
        <p:nvSpPr>
          <p:cNvPr id="8"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9" name="Slaidinumbri kohatäide 5"/>
          <p:cNvSpPr>
            <a:spLocks noGrp="1"/>
          </p:cNvSpPr>
          <p:nvPr>
            <p:ph type="sldNum" sz="quarter" idx="12"/>
          </p:nvPr>
        </p:nvSpPr>
        <p:spPr/>
        <p:txBody>
          <a:bodyPr/>
          <a:lstStyle>
            <a:lvl1pPr>
              <a:defRPr/>
            </a:lvl1pPr>
          </a:lstStyle>
          <a:p>
            <a:pPr>
              <a:defRPr/>
            </a:pPr>
            <a:fld id="{ED3155CF-D0C1-4273-9541-944ECC1E6D0F}"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4266282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3"/>
          <p:cNvSpPr>
            <a:spLocks noGrp="1"/>
          </p:cNvSpPr>
          <p:nvPr>
            <p:ph type="dt" sz="half" idx="10"/>
          </p:nvPr>
        </p:nvSpPr>
        <p:spPr/>
        <p:txBody>
          <a:bodyPr/>
          <a:lstStyle>
            <a:lvl1pPr>
              <a:defRPr/>
            </a:lvl1pPr>
          </a:lstStyle>
          <a:p>
            <a:pPr>
              <a:defRPr/>
            </a:pPr>
            <a:fld id="{EA263D6A-C183-4727-94DE-013848464709}" type="datetimeFigureOut">
              <a:rPr lang="et-EE">
                <a:solidFill>
                  <a:prstClr val="black">
                    <a:tint val="75000"/>
                  </a:prstClr>
                </a:solidFill>
              </a:rPr>
              <a:pPr>
                <a:defRPr/>
              </a:pPr>
              <a:t>14.11.2011</a:t>
            </a:fld>
            <a:endParaRPr lang="et-EE">
              <a:solidFill>
                <a:prstClr val="black">
                  <a:tint val="75000"/>
                </a:prstClr>
              </a:solidFill>
            </a:endParaRPr>
          </a:p>
        </p:txBody>
      </p:sp>
      <p:sp>
        <p:nvSpPr>
          <p:cNvPr id="4"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5" name="Slaidinumbri kohatäide 5"/>
          <p:cNvSpPr>
            <a:spLocks noGrp="1"/>
          </p:cNvSpPr>
          <p:nvPr>
            <p:ph type="sldNum" sz="quarter" idx="12"/>
          </p:nvPr>
        </p:nvSpPr>
        <p:spPr/>
        <p:txBody>
          <a:bodyPr/>
          <a:lstStyle>
            <a:lvl1pPr>
              <a:defRPr/>
            </a:lvl1pPr>
          </a:lstStyle>
          <a:p>
            <a:pPr>
              <a:defRPr/>
            </a:pPr>
            <a:fld id="{98E94C46-6714-43F2-866B-5C64339E2272}"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783322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3"/>
          <p:cNvSpPr>
            <a:spLocks noGrp="1"/>
          </p:cNvSpPr>
          <p:nvPr>
            <p:ph type="dt" sz="half" idx="10"/>
          </p:nvPr>
        </p:nvSpPr>
        <p:spPr/>
        <p:txBody>
          <a:bodyPr/>
          <a:lstStyle>
            <a:lvl1pPr>
              <a:defRPr/>
            </a:lvl1pPr>
          </a:lstStyle>
          <a:p>
            <a:pPr>
              <a:defRPr/>
            </a:pPr>
            <a:fld id="{104E6738-A35F-494E-A265-640D29087747}" type="datetimeFigureOut">
              <a:rPr lang="et-EE">
                <a:solidFill>
                  <a:prstClr val="black">
                    <a:tint val="75000"/>
                  </a:prstClr>
                </a:solidFill>
              </a:rPr>
              <a:pPr>
                <a:defRPr/>
              </a:pPr>
              <a:t>14.11.2011</a:t>
            </a:fld>
            <a:endParaRPr lang="et-EE">
              <a:solidFill>
                <a:prstClr val="black">
                  <a:tint val="75000"/>
                </a:prstClr>
              </a:solidFill>
            </a:endParaRPr>
          </a:p>
        </p:txBody>
      </p:sp>
      <p:sp>
        <p:nvSpPr>
          <p:cNvPr id="3"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4" name="Slaidinumbri kohatäide 5"/>
          <p:cNvSpPr>
            <a:spLocks noGrp="1"/>
          </p:cNvSpPr>
          <p:nvPr>
            <p:ph type="sldNum" sz="quarter" idx="12"/>
          </p:nvPr>
        </p:nvSpPr>
        <p:spPr/>
        <p:txBody>
          <a:bodyPr/>
          <a:lstStyle>
            <a:lvl1pPr>
              <a:defRPr/>
            </a:lvl1pPr>
          </a:lstStyle>
          <a:p>
            <a:pPr>
              <a:defRPr/>
            </a:pPr>
            <a:fld id="{8CDA8046-5B17-448C-8741-821D10BCB1C8}"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80364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long">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Content Placeholder 2"/>
          <p:cNvSpPr>
            <a:spLocks noGrp="1"/>
          </p:cNvSpPr>
          <p:nvPr>
            <p:ph idx="1"/>
          </p:nvPr>
        </p:nvSpPr>
        <p:spPr>
          <a:xfrm>
            <a:off x="879475" y="1100138"/>
            <a:ext cx="655955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7" name="Rectangle 6"/>
          <p:cNvSpPr>
            <a:spLocks noGrp="1" noChangeArrowheads="1"/>
          </p:cNvSpPr>
          <p:nvPr>
            <p:ph type="sldNum" sz="quarter" idx="10"/>
          </p:nvPr>
        </p:nvSpPr>
        <p:spPr/>
        <p:txBody>
          <a:bodyPr/>
          <a:lstStyle>
            <a:lvl1pPr>
              <a:defRPr/>
            </a:lvl1pPr>
          </a:lstStyle>
          <a:p>
            <a:pPr>
              <a:defRPr/>
            </a:pPr>
            <a:fld id="{65489993-C246-41F8-AB9A-BA0B840690E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932748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3"/>
          <p:cNvSpPr>
            <a:spLocks noGrp="1"/>
          </p:cNvSpPr>
          <p:nvPr>
            <p:ph type="dt" sz="half" idx="10"/>
          </p:nvPr>
        </p:nvSpPr>
        <p:spPr/>
        <p:txBody>
          <a:bodyPr/>
          <a:lstStyle>
            <a:lvl1pPr>
              <a:defRPr/>
            </a:lvl1pPr>
          </a:lstStyle>
          <a:p>
            <a:pPr>
              <a:defRPr/>
            </a:pPr>
            <a:fld id="{4A6B5A51-86D1-4951-A5E3-39905072B9D8}" type="datetimeFigureOut">
              <a:rPr lang="et-EE">
                <a:solidFill>
                  <a:prstClr val="black">
                    <a:tint val="75000"/>
                  </a:prstClr>
                </a:solidFill>
              </a:rPr>
              <a:pPr>
                <a:defRPr/>
              </a:pPr>
              <a:t>14.11.2011</a:t>
            </a:fld>
            <a:endParaRPr lang="et-EE">
              <a:solidFill>
                <a:prstClr val="black">
                  <a:tint val="75000"/>
                </a:prstClr>
              </a:solidFill>
            </a:endParaRPr>
          </a:p>
        </p:txBody>
      </p:sp>
      <p:sp>
        <p:nvSpPr>
          <p:cNvPr id="6"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7" name="Slaidinumbri kohatäide 5"/>
          <p:cNvSpPr>
            <a:spLocks noGrp="1"/>
          </p:cNvSpPr>
          <p:nvPr>
            <p:ph type="sldNum" sz="quarter" idx="12"/>
          </p:nvPr>
        </p:nvSpPr>
        <p:spPr/>
        <p:txBody>
          <a:bodyPr/>
          <a:lstStyle>
            <a:lvl1pPr>
              <a:defRPr/>
            </a:lvl1pPr>
          </a:lstStyle>
          <a:p>
            <a:pPr>
              <a:defRPr/>
            </a:pPr>
            <a:fld id="{A5CFF6AF-3126-4194-922B-CEA8AA9FF7D4}"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92108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3"/>
          <p:cNvSpPr>
            <a:spLocks noGrp="1"/>
          </p:cNvSpPr>
          <p:nvPr>
            <p:ph type="dt" sz="half" idx="10"/>
          </p:nvPr>
        </p:nvSpPr>
        <p:spPr/>
        <p:txBody>
          <a:bodyPr/>
          <a:lstStyle>
            <a:lvl1pPr>
              <a:defRPr/>
            </a:lvl1pPr>
          </a:lstStyle>
          <a:p>
            <a:pPr>
              <a:defRPr/>
            </a:pPr>
            <a:fld id="{FFDCAABE-8A5D-4E7B-B574-69DC29975725}" type="datetimeFigureOut">
              <a:rPr lang="et-EE">
                <a:solidFill>
                  <a:prstClr val="black">
                    <a:tint val="75000"/>
                  </a:prstClr>
                </a:solidFill>
              </a:rPr>
              <a:pPr>
                <a:defRPr/>
              </a:pPr>
              <a:t>14.11.2011</a:t>
            </a:fld>
            <a:endParaRPr lang="et-EE">
              <a:solidFill>
                <a:prstClr val="black">
                  <a:tint val="75000"/>
                </a:prstClr>
              </a:solidFill>
            </a:endParaRPr>
          </a:p>
        </p:txBody>
      </p:sp>
      <p:sp>
        <p:nvSpPr>
          <p:cNvPr id="6"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7" name="Slaidinumbri kohatäide 5"/>
          <p:cNvSpPr>
            <a:spLocks noGrp="1"/>
          </p:cNvSpPr>
          <p:nvPr>
            <p:ph type="sldNum" sz="quarter" idx="12"/>
          </p:nvPr>
        </p:nvSpPr>
        <p:spPr/>
        <p:txBody>
          <a:bodyPr/>
          <a:lstStyle>
            <a:lvl1pPr>
              <a:defRPr/>
            </a:lvl1pPr>
          </a:lstStyle>
          <a:p>
            <a:pPr>
              <a:defRPr/>
            </a:pPr>
            <a:fld id="{D6BF1318-EF61-4977-99AE-6743AE7B7AC8}"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94737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5CF6E57C-FE3C-4152-9A10-3C033B964D0F}"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EEC79BBC-2AF3-4A19-98E7-EA53301BD189}"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508336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1AB84943-EC42-4057-9EFD-2F884BD349CF}"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6B1D14F8-AAA8-4593-8401-4BB5E900EE65}"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228301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lvl1pPr>
              <a:defRPr/>
            </a:lvl1pPr>
          </a:lstStyle>
          <a:p>
            <a:pPr>
              <a:defRPr/>
            </a:pPr>
            <a:fld id="{93BB887B-418C-40FC-89B7-3E85366F2DB1}"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C5701D52-94CF-4FF2-AD2D-66E41A80CD0F}"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203935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C2101722-2403-4DBC-B058-4E03238F38D0}"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3C6FD0AC-39CB-49E2-B5C9-FC0D7503B03D}"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528160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lvl1pPr>
              <a:defRPr/>
            </a:lvl1pPr>
          </a:lstStyle>
          <a:p>
            <a:pPr>
              <a:defRPr/>
            </a:pPr>
            <a:fld id="{FA40B098-FC8A-4148-8F52-959F78581CCF}"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5920223A-3268-4625-85D5-8610E99EB160}"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190793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3"/>
          <p:cNvSpPr>
            <a:spLocks noGrp="1"/>
          </p:cNvSpPr>
          <p:nvPr>
            <p:ph type="dt" sz="half" idx="10"/>
          </p:nvPr>
        </p:nvSpPr>
        <p:spPr/>
        <p:txBody>
          <a:bodyPr/>
          <a:lstStyle>
            <a:lvl1pPr>
              <a:defRPr/>
            </a:lvl1pPr>
          </a:lstStyle>
          <a:p>
            <a:pPr>
              <a:defRPr/>
            </a:pPr>
            <a:fld id="{9AF9728F-6B92-4AA1-BFE3-31FBB0AD7F88}" type="datetimeFigureOut">
              <a:rPr lang="et-EE">
                <a:solidFill>
                  <a:prstClr val="black">
                    <a:tint val="75000"/>
                  </a:prstClr>
                </a:solidFill>
              </a:rPr>
              <a:pPr>
                <a:defRPr/>
              </a:pPr>
              <a:t>14.11.2011</a:t>
            </a:fld>
            <a:endParaRPr lang="et-EE">
              <a:solidFill>
                <a:prstClr val="black">
                  <a:tint val="75000"/>
                </a:prstClr>
              </a:solidFill>
            </a:endParaRPr>
          </a:p>
        </p:txBody>
      </p:sp>
      <p:sp>
        <p:nvSpPr>
          <p:cNvPr id="6"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7" name="Slaidinumbri kohatäide 5"/>
          <p:cNvSpPr>
            <a:spLocks noGrp="1"/>
          </p:cNvSpPr>
          <p:nvPr>
            <p:ph type="sldNum" sz="quarter" idx="12"/>
          </p:nvPr>
        </p:nvSpPr>
        <p:spPr/>
        <p:txBody>
          <a:bodyPr/>
          <a:lstStyle>
            <a:lvl1pPr>
              <a:defRPr/>
            </a:lvl1pPr>
          </a:lstStyle>
          <a:p>
            <a:pPr>
              <a:defRPr/>
            </a:pPr>
            <a:fld id="{F0343D89-C67B-4087-9ECA-B82B82BF9EF5}"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1758105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3"/>
          <p:cNvSpPr>
            <a:spLocks noGrp="1"/>
          </p:cNvSpPr>
          <p:nvPr>
            <p:ph type="dt" sz="half" idx="10"/>
          </p:nvPr>
        </p:nvSpPr>
        <p:spPr/>
        <p:txBody>
          <a:bodyPr/>
          <a:lstStyle>
            <a:lvl1pPr>
              <a:defRPr/>
            </a:lvl1pPr>
          </a:lstStyle>
          <a:p>
            <a:pPr>
              <a:defRPr/>
            </a:pPr>
            <a:fld id="{2AD56E23-23FB-4C45-A1FE-A75E58AA83B8}" type="datetimeFigureOut">
              <a:rPr lang="et-EE">
                <a:solidFill>
                  <a:prstClr val="black">
                    <a:tint val="75000"/>
                  </a:prstClr>
                </a:solidFill>
              </a:rPr>
              <a:pPr>
                <a:defRPr/>
              </a:pPr>
              <a:t>14.11.2011</a:t>
            </a:fld>
            <a:endParaRPr lang="et-EE">
              <a:solidFill>
                <a:prstClr val="black">
                  <a:tint val="75000"/>
                </a:prstClr>
              </a:solidFill>
            </a:endParaRPr>
          </a:p>
        </p:txBody>
      </p:sp>
      <p:sp>
        <p:nvSpPr>
          <p:cNvPr id="8"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9" name="Slaidinumbri kohatäide 5"/>
          <p:cNvSpPr>
            <a:spLocks noGrp="1"/>
          </p:cNvSpPr>
          <p:nvPr>
            <p:ph type="sldNum" sz="quarter" idx="12"/>
          </p:nvPr>
        </p:nvSpPr>
        <p:spPr/>
        <p:txBody>
          <a:bodyPr/>
          <a:lstStyle>
            <a:lvl1pPr>
              <a:defRPr/>
            </a:lvl1pPr>
          </a:lstStyle>
          <a:p>
            <a:pPr>
              <a:defRPr/>
            </a:pPr>
            <a:fld id="{ED3155CF-D0C1-4273-9541-944ECC1E6D0F}"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54803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3"/>
          <p:cNvSpPr>
            <a:spLocks noGrp="1"/>
          </p:cNvSpPr>
          <p:nvPr>
            <p:ph type="dt" sz="half" idx="10"/>
          </p:nvPr>
        </p:nvSpPr>
        <p:spPr/>
        <p:txBody>
          <a:bodyPr/>
          <a:lstStyle>
            <a:lvl1pPr>
              <a:defRPr/>
            </a:lvl1pPr>
          </a:lstStyle>
          <a:p>
            <a:pPr>
              <a:defRPr/>
            </a:pPr>
            <a:fld id="{EA263D6A-C183-4727-94DE-013848464709}" type="datetimeFigureOut">
              <a:rPr lang="et-EE">
                <a:solidFill>
                  <a:prstClr val="black">
                    <a:tint val="75000"/>
                  </a:prstClr>
                </a:solidFill>
              </a:rPr>
              <a:pPr>
                <a:defRPr/>
              </a:pPr>
              <a:t>14.11.2011</a:t>
            </a:fld>
            <a:endParaRPr lang="et-EE">
              <a:solidFill>
                <a:prstClr val="black">
                  <a:tint val="75000"/>
                </a:prstClr>
              </a:solidFill>
            </a:endParaRPr>
          </a:p>
        </p:txBody>
      </p:sp>
      <p:sp>
        <p:nvSpPr>
          <p:cNvPr id="4"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5" name="Slaidinumbri kohatäide 5"/>
          <p:cNvSpPr>
            <a:spLocks noGrp="1"/>
          </p:cNvSpPr>
          <p:nvPr>
            <p:ph type="sldNum" sz="quarter" idx="12"/>
          </p:nvPr>
        </p:nvSpPr>
        <p:spPr/>
        <p:txBody>
          <a:bodyPr/>
          <a:lstStyle>
            <a:lvl1pPr>
              <a:defRPr/>
            </a:lvl1pPr>
          </a:lstStyle>
          <a:p>
            <a:pPr>
              <a:defRPr/>
            </a:pPr>
            <a:fld id="{98E94C46-6714-43F2-866B-5C64339E2272}"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418720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13"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14"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5" name="Content Placeholder 2"/>
          <p:cNvSpPr>
            <a:spLocks noGrp="1"/>
          </p:cNvSpPr>
          <p:nvPr>
            <p:ph idx="13"/>
          </p:nvPr>
        </p:nvSpPr>
        <p:spPr>
          <a:xfrm>
            <a:off x="447992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6" name="Rectangle 6"/>
          <p:cNvSpPr>
            <a:spLocks noGrp="1" noChangeArrowheads="1"/>
          </p:cNvSpPr>
          <p:nvPr>
            <p:ph type="sldNum" sz="quarter" idx="14"/>
          </p:nvPr>
        </p:nvSpPr>
        <p:spPr/>
        <p:txBody>
          <a:bodyPr/>
          <a:lstStyle>
            <a:lvl1pPr>
              <a:defRPr/>
            </a:lvl1pPr>
          </a:lstStyle>
          <a:p>
            <a:pPr>
              <a:defRPr/>
            </a:pPr>
            <a:fld id="{807F293E-4DB8-4289-B309-A9F992EAA5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700317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3"/>
          <p:cNvSpPr>
            <a:spLocks noGrp="1"/>
          </p:cNvSpPr>
          <p:nvPr>
            <p:ph type="dt" sz="half" idx="10"/>
          </p:nvPr>
        </p:nvSpPr>
        <p:spPr/>
        <p:txBody>
          <a:bodyPr/>
          <a:lstStyle>
            <a:lvl1pPr>
              <a:defRPr/>
            </a:lvl1pPr>
          </a:lstStyle>
          <a:p>
            <a:pPr>
              <a:defRPr/>
            </a:pPr>
            <a:fld id="{104E6738-A35F-494E-A265-640D29087747}" type="datetimeFigureOut">
              <a:rPr lang="et-EE">
                <a:solidFill>
                  <a:prstClr val="black">
                    <a:tint val="75000"/>
                  </a:prstClr>
                </a:solidFill>
              </a:rPr>
              <a:pPr>
                <a:defRPr/>
              </a:pPr>
              <a:t>14.11.2011</a:t>
            </a:fld>
            <a:endParaRPr lang="et-EE">
              <a:solidFill>
                <a:prstClr val="black">
                  <a:tint val="75000"/>
                </a:prstClr>
              </a:solidFill>
            </a:endParaRPr>
          </a:p>
        </p:txBody>
      </p:sp>
      <p:sp>
        <p:nvSpPr>
          <p:cNvPr id="3"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4" name="Slaidinumbri kohatäide 5"/>
          <p:cNvSpPr>
            <a:spLocks noGrp="1"/>
          </p:cNvSpPr>
          <p:nvPr>
            <p:ph type="sldNum" sz="quarter" idx="12"/>
          </p:nvPr>
        </p:nvSpPr>
        <p:spPr/>
        <p:txBody>
          <a:bodyPr/>
          <a:lstStyle>
            <a:lvl1pPr>
              <a:defRPr/>
            </a:lvl1pPr>
          </a:lstStyle>
          <a:p>
            <a:pPr>
              <a:defRPr/>
            </a:pPr>
            <a:fld id="{8CDA8046-5B17-448C-8741-821D10BCB1C8}"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890502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3"/>
          <p:cNvSpPr>
            <a:spLocks noGrp="1"/>
          </p:cNvSpPr>
          <p:nvPr>
            <p:ph type="dt" sz="half" idx="10"/>
          </p:nvPr>
        </p:nvSpPr>
        <p:spPr/>
        <p:txBody>
          <a:bodyPr/>
          <a:lstStyle>
            <a:lvl1pPr>
              <a:defRPr/>
            </a:lvl1pPr>
          </a:lstStyle>
          <a:p>
            <a:pPr>
              <a:defRPr/>
            </a:pPr>
            <a:fld id="{4A6B5A51-86D1-4951-A5E3-39905072B9D8}" type="datetimeFigureOut">
              <a:rPr lang="et-EE">
                <a:solidFill>
                  <a:prstClr val="black">
                    <a:tint val="75000"/>
                  </a:prstClr>
                </a:solidFill>
              </a:rPr>
              <a:pPr>
                <a:defRPr/>
              </a:pPr>
              <a:t>14.11.2011</a:t>
            </a:fld>
            <a:endParaRPr lang="et-EE">
              <a:solidFill>
                <a:prstClr val="black">
                  <a:tint val="75000"/>
                </a:prstClr>
              </a:solidFill>
            </a:endParaRPr>
          </a:p>
        </p:txBody>
      </p:sp>
      <p:sp>
        <p:nvSpPr>
          <p:cNvPr id="6"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7" name="Slaidinumbri kohatäide 5"/>
          <p:cNvSpPr>
            <a:spLocks noGrp="1"/>
          </p:cNvSpPr>
          <p:nvPr>
            <p:ph type="sldNum" sz="quarter" idx="12"/>
          </p:nvPr>
        </p:nvSpPr>
        <p:spPr/>
        <p:txBody>
          <a:bodyPr/>
          <a:lstStyle>
            <a:lvl1pPr>
              <a:defRPr/>
            </a:lvl1pPr>
          </a:lstStyle>
          <a:p>
            <a:pPr>
              <a:defRPr/>
            </a:pPr>
            <a:fld id="{A5CFF6AF-3126-4194-922B-CEA8AA9FF7D4}"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640007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3"/>
          <p:cNvSpPr>
            <a:spLocks noGrp="1"/>
          </p:cNvSpPr>
          <p:nvPr>
            <p:ph type="dt" sz="half" idx="10"/>
          </p:nvPr>
        </p:nvSpPr>
        <p:spPr/>
        <p:txBody>
          <a:bodyPr/>
          <a:lstStyle>
            <a:lvl1pPr>
              <a:defRPr/>
            </a:lvl1pPr>
          </a:lstStyle>
          <a:p>
            <a:pPr>
              <a:defRPr/>
            </a:pPr>
            <a:fld id="{FFDCAABE-8A5D-4E7B-B574-69DC29975725}" type="datetimeFigureOut">
              <a:rPr lang="et-EE">
                <a:solidFill>
                  <a:prstClr val="black">
                    <a:tint val="75000"/>
                  </a:prstClr>
                </a:solidFill>
              </a:rPr>
              <a:pPr>
                <a:defRPr/>
              </a:pPr>
              <a:t>14.11.2011</a:t>
            </a:fld>
            <a:endParaRPr lang="et-EE">
              <a:solidFill>
                <a:prstClr val="black">
                  <a:tint val="75000"/>
                </a:prstClr>
              </a:solidFill>
            </a:endParaRPr>
          </a:p>
        </p:txBody>
      </p:sp>
      <p:sp>
        <p:nvSpPr>
          <p:cNvPr id="6"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7" name="Slaidinumbri kohatäide 5"/>
          <p:cNvSpPr>
            <a:spLocks noGrp="1"/>
          </p:cNvSpPr>
          <p:nvPr>
            <p:ph type="sldNum" sz="quarter" idx="12"/>
          </p:nvPr>
        </p:nvSpPr>
        <p:spPr/>
        <p:txBody>
          <a:bodyPr/>
          <a:lstStyle>
            <a:lvl1pPr>
              <a:defRPr/>
            </a:lvl1pPr>
          </a:lstStyle>
          <a:p>
            <a:pPr>
              <a:defRPr/>
            </a:pPr>
            <a:fld id="{D6BF1318-EF61-4977-99AE-6743AE7B7AC8}"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2494805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5CF6E57C-FE3C-4152-9A10-3C033B964D0F}"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EEC79BBC-2AF3-4A19-98E7-EA53301BD189}"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033748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1AB84943-EC42-4057-9EFD-2F884BD349CF}"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lvl1pPr>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lvl1pPr>
              <a:defRPr/>
            </a:lvl1pPr>
          </a:lstStyle>
          <a:p>
            <a:pPr>
              <a:defRPr/>
            </a:pPr>
            <a:fld id="{6B1D14F8-AAA8-4593-8401-4BB5E900EE65}"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960540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71576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662975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46979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6" name="Jaluse kohatäide 5"/>
          <p:cNvSpPr>
            <a:spLocks noGrp="1"/>
          </p:cNvSpPr>
          <p:nvPr>
            <p:ph type="ftr" sz="quarter" idx="11"/>
          </p:nvPr>
        </p:nvSpPr>
        <p:spPr/>
        <p:txBody>
          <a:bodyPr/>
          <a:lstStyle/>
          <a:p>
            <a:endParaRPr lang="et-EE">
              <a:solidFill>
                <a:prstClr val="black">
                  <a:tint val="75000"/>
                </a:prstClr>
              </a:solidFill>
            </a:endParaRPr>
          </a:p>
        </p:txBody>
      </p:sp>
      <p:sp>
        <p:nvSpPr>
          <p:cNvPr id="7" name="Slaidinumbri kohatäide 6"/>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4039354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8" name="Jaluse kohatäide 7"/>
          <p:cNvSpPr>
            <a:spLocks noGrp="1"/>
          </p:cNvSpPr>
          <p:nvPr>
            <p:ph type="ftr" sz="quarter" idx="11"/>
          </p:nvPr>
        </p:nvSpPr>
        <p:spPr/>
        <p:txBody>
          <a:bodyPr/>
          <a:lstStyle/>
          <a:p>
            <a:endParaRPr lang="et-EE">
              <a:solidFill>
                <a:prstClr val="black">
                  <a:tint val="75000"/>
                </a:prstClr>
              </a:solidFill>
            </a:endParaRPr>
          </a:p>
        </p:txBody>
      </p:sp>
      <p:sp>
        <p:nvSpPr>
          <p:cNvPr id="9" name="Slaidinumbri kohatäide 8"/>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68780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5" name="Subtitle 2"/>
          <p:cNvSpPr>
            <a:spLocks noGrp="1"/>
          </p:cNvSpPr>
          <p:nvPr>
            <p:ph type="subTitle" idx="1"/>
          </p:nvPr>
        </p:nvSpPr>
        <p:spPr>
          <a:xfrm>
            <a:off x="857250" y="2438400"/>
            <a:ext cx="6353175" cy="819150"/>
          </a:xfrm>
        </p:spPr>
        <p:txBody>
          <a:bodyPr/>
          <a:lstStyle>
            <a:lvl1pPr marL="0" indent="0" algn="l">
              <a:buNone/>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dirty="0"/>
          </a:p>
        </p:txBody>
      </p:sp>
      <p:sp>
        <p:nvSpPr>
          <p:cNvPr id="7"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8BD7223D-A369-4B22-8BE6-FA3A4FE9DB8C}"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63505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2"/>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4" name="Jaluse kohatäide 3"/>
          <p:cNvSpPr>
            <a:spLocks noGrp="1"/>
          </p:cNvSpPr>
          <p:nvPr>
            <p:ph type="ftr" sz="quarter" idx="11"/>
          </p:nvPr>
        </p:nvSpPr>
        <p:spPr/>
        <p:txBody>
          <a:bodyPr/>
          <a:lstStyle/>
          <a:p>
            <a:endParaRPr lang="et-EE">
              <a:solidFill>
                <a:prstClr val="black">
                  <a:tint val="75000"/>
                </a:prstClr>
              </a:solidFill>
            </a:endParaRPr>
          </a:p>
        </p:txBody>
      </p:sp>
      <p:sp>
        <p:nvSpPr>
          <p:cNvPr id="5" name="Slaidinumbri kohatäide 4"/>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669664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3" name="Jaluse kohatäide 2"/>
          <p:cNvSpPr>
            <a:spLocks noGrp="1"/>
          </p:cNvSpPr>
          <p:nvPr>
            <p:ph type="ftr" sz="quarter" idx="11"/>
          </p:nvPr>
        </p:nvSpPr>
        <p:spPr/>
        <p:txBody>
          <a:bodyPr/>
          <a:lstStyle/>
          <a:p>
            <a:endParaRPr lang="et-EE">
              <a:solidFill>
                <a:prstClr val="black">
                  <a:tint val="75000"/>
                </a:prstClr>
              </a:solidFill>
            </a:endParaRPr>
          </a:p>
        </p:txBody>
      </p:sp>
      <p:sp>
        <p:nvSpPr>
          <p:cNvPr id="4" name="Slaidinumbri kohatäide 3"/>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761350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6" name="Jaluse kohatäide 5"/>
          <p:cNvSpPr>
            <a:spLocks noGrp="1"/>
          </p:cNvSpPr>
          <p:nvPr>
            <p:ph type="ftr" sz="quarter" idx="11"/>
          </p:nvPr>
        </p:nvSpPr>
        <p:spPr/>
        <p:txBody>
          <a:bodyPr/>
          <a:lstStyle/>
          <a:p>
            <a:endParaRPr lang="et-EE">
              <a:solidFill>
                <a:prstClr val="black">
                  <a:tint val="75000"/>
                </a:prstClr>
              </a:solidFill>
            </a:endParaRPr>
          </a:p>
        </p:txBody>
      </p:sp>
      <p:sp>
        <p:nvSpPr>
          <p:cNvPr id="7" name="Slaidinumbri kohatäide 6"/>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734629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6" name="Jaluse kohatäide 5"/>
          <p:cNvSpPr>
            <a:spLocks noGrp="1"/>
          </p:cNvSpPr>
          <p:nvPr>
            <p:ph type="ftr" sz="quarter" idx="11"/>
          </p:nvPr>
        </p:nvSpPr>
        <p:spPr/>
        <p:txBody>
          <a:bodyPr/>
          <a:lstStyle/>
          <a:p>
            <a:endParaRPr lang="et-EE">
              <a:solidFill>
                <a:prstClr val="black">
                  <a:tint val="75000"/>
                </a:prstClr>
              </a:solidFill>
            </a:endParaRPr>
          </a:p>
        </p:txBody>
      </p:sp>
      <p:sp>
        <p:nvSpPr>
          <p:cNvPr id="7" name="Slaidinumbri kohatäide 6"/>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463147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884012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5" name="Jaluse kohatäide 4"/>
          <p:cNvSpPr>
            <a:spLocks noGrp="1"/>
          </p:cNvSpPr>
          <p:nvPr>
            <p:ph type="ftr" sz="quarter" idx="11"/>
          </p:nvPr>
        </p:nvSpPr>
        <p:spPr/>
        <p:txBody>
          <a:bodyPr/>
          <a:lstStyle/>
          <a:p>
            <a:endParaRPr lang="et-EE">
              <a:solidFill>
                <a:prstClr val="black">
                  <a:tint val="75000"/>
                </a:prstClr>
              </a:solidFill>
            </a:endParaRPr>
          </a:p>
        </p:txBody>
      </p:sp>
      <p:sp>
        <p:nvSpPr>
          <p:cNvPr id="6" name="Slaidinumbri kohatäide 5"/>
          <p:cNvSpPr>
            <a:spLocks noGrp="1"/>
          </p:cNvSpPr>
          <p:nvPr>
            <p:ph type="sldNum" sz="quarter" idx="12"/>
          </p:nvPr>
        </p:nvSpPr>
        <p:spPr/>
        <p:txBody>
          <a:body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584856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t-EE" smtClean="0"/>
              <a:t>Muutke tiitli laadi</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n-US" dirty="0"/>
          </a:p>
        </p:txBody>
      </p:sp>
      <p:sp>
        <p:nvSpPr>
          <p:cNvPr id="7" name="Date Placeholder 6"/>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8" name="Slide Number Placeholder 7"/>
          <p:cNvSpPr>
            <a:spLocks noGrp="1"/>
          </p:cNvSpPr>
          <p:nvPr>
            <p:ph type="sldNum" sz="quarter" idx="11"/>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
        <p:nvSpPr>
          <p:cNvPr id="9" name="Footer Placeholder 8"/>
          <p:cNvSpPr>
            <a:spLocks noGrp="1"/>
          </p:cNvSpPr>
          <p:nvPr>
            <p:ph type="ftr" sz="quarter" idx="12"/>
          </p:nvPr>
        </p:nvSpPr>
        <p:spPr/>
        <p:txBody>
          <a:bodyPr/>
          <a:lstStyle/>
          <a:p>
            <a:endParaRPr lang="et-E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Content Placeholder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t-EE" smtClean="0"/>
              <a:t>Muutke tiitli laadi</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
        <p:nvSpPr>
          <p:cNvPr id="9" name="Title 8"/>
          <p:cNvSpPr>
            <a:spLocks noGrp="1"/>
          </p:cNvSpPr>
          <p:nvPr>
            <p:ph type="title"/>
          </p:nvPr>
        </p:nvSpPr>
        <p:spPr>
          <a:xfrm>
            <a:off x="914400" y="1544715"/>
            <a:ext cx="7315200" cy="1154097"/>
          </a:xfrm>
        </p:spPr>
        <p:txBody>
          <a:bodyPr/>
          <a:lstStyle/>
          <a:p>
            <a:r>
              <a:rPr lang="et-EE" smtClean="0"/>
              <a:t>Muutke tiitli laadi</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0B1B48EB-27EB-41D6-AFD3-A551D9D1957A}" type="datetimeFigureOut">
              <a:rPr lang="en-US">
                <a:solidFill>
                  <a:prstClr val="black"/>
                </a:solidFill>
              </a:rPr>
              <a:pPr fontAlgn="base">
                <a:spcBef>
                  <a:spcPct val="0"/>
                </a:spcBef>
                <a:spcAft>
                  <a:spcPct val="0"/>
                </a:spcAft>
                <a:defRPr/>
              </a:pPr>
              <a:t>11/14/2011</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F95BD39-A58A-41B9-AAF6-6C26A499FC49}"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2255352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7" name="Date Placeholder 6"/>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
        <p:nvSpPr>
          <p:cNvPr id="10" name="Title 9"/>
          <p:cNvSpPr>
            <a:spLocks noGrp="1"/>
          </p:cNvSpPr>
          <p:nvPr>
            <p:ph type="title"/>
          </p:nvPr>
        </p:nvSpPr>
        <p:spPr>
          <a:xfrm>
            <a:off x="914400" y="1544715"/>
            <a:ext cx="7315200" cy="1154097"/>
          </a:xfrm>
        </p:spPr>
        <p:txBody>
          <a:bodyPr/>
          <a:lstStyle/>
          <a:p>
            <a:r>
              <a:rPr lang="et-EE" smtClean="0"/>
              <a:t>Muutke tiitli laadi</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Date Placeholder 2"/>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9A44AC68-2E14-4525-A131-2A2B16BEEA88}" type="slidenum">
              <a:rPr lang="et-EE" smtClean="0"/>
              <a:pPr/>
              <a:t>‹#›</a:t>
            </a:fld>
            <a:endParaRPr lang="et-E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t-EE" smtClean="0"/>
              <a:t>Muutke tiitli laadi</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4"/>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t-EE" smtClean="0"/>
              <a:t>Muutke tiitli laadi</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4"/>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Vertical Text Placeholder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t-EE" smtClean="0"/>
              <a:t>Muutke tiitli laadi</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44E6851-3740-495F-A230-9D69E0B014F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5225409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 long">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4"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5" name="Content Placeholder 2"/>
          <p:cNvSpPr>
            <a:spLocks noGrp="1"/>
          </p:cNvSpPr>
          <p:nvPr>
            <p:ph idx="1"/>
          </p:nvPr>
        </p:nvSpPr>
        <p:spPr>
          <a:xfrm>
            <a:off x="879475" y="1100138"/>
            <a:ext cx="655955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7" name="Rectangle 6"/>
          <p:cNvSpPr>
            <a:spLocks noGrp="1" noChangeArrowheads="1"/>
          </p:cNvSpPr>
          <p:nvPr>
            <p:ph type="sldNum" sz="quarter" idx="10"/>
          </p:nvPr>
        </p:nvSpPr>
        <p:spPr/>
        <p:txBody>
          <a:bodyPr/>
          <a:lstStyle>
            <a:lvl1pPr>
              <a:defRPr/>
            </a:lvl1pPr>
          </a:lstStyle>
          <a:p>
            <a:pPr>
              <a:defRPr/>
            </a:pPr>
            <a:fld id="{65489993-C246-41F8-AB9A-BA0B840690ED}"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7379303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13"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14" name="Content Placeholder 2"/>
          <p:cNvSpPr>
            <a:spLocks noGrp="1"/>
          </p:cNvSpPr>
          <p:nvPr>
            <p:ph idx="1"/>
          </p:nvPr>
        </p:nvSpPr>
        <p:spPr>
          <a:xfrm>
            <a:off x="87947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15" name="Content Placeholder 2"/>
          <p:cNvSpPr>
            <a:spLocks noGrp="1"/>
          </p:cNvSpPr>
          <p:nvPr>
            <p:ph idx="13"/>
          </p:nvPr>
        </p:nvSpPr>
        <p:spPr>
          <a:xfrm>
            <a:off x="4479925" y="1100138"/>
            <a:ext cx="2959100" cy="548933"/>
          </a:xfrm>
        </p:spPr>
        <p:txBody>
          <a:bodyPr lIns="90000" tIns="46800" rIns="0">
            <a:spAutoFit/>
          </a:bodyPr>
          <a:lstStyle>
            <a:lvl1pPr marL="180000" indent="-180000">
              <a:buFontTx/>
              <a:buBlip>
                <a:blip r:embed="rId2"/>
              </a:buBlip>
              <a:defRPr sz="1000">
                <a:solidFill>
                  <a:schemeClr val="tx1"/>
                </a:solidFill>
              </a:defRPr>
            </a:lvl1pPr>
            <a:lvl2pPr marL="360000" indent="-180000">
              <a:spcBef>
                <a:spcPts val="0"/>
              </a:spcBef>
              <a:buFontTx/>
              <a:buBlip>
                <a:blip r:embed="rId3"/>
              </a:buBlip>
              <a:defRPr/>
            </a:lvl2pPr>
            <a:lvl3pPr marL="540000" indent="-180000">
              <a:buFont typeface="Arial" pitchFamily="34" charset="0"/>
              <a:buChar char="•"/>
              <a:defRPr sz="800">
                <a:solidFill>
                  <a:schemeClr val="tx1"/>
                </a:solidFill>
              </a:defRPr>
            </a:lvl3pPr>
          </a:lstStyle>
          <a:p>
            <a:pPr lvl="0"/>
            <a:r>
              <a:rPr lang="ru-RU" dirty="0" smtClean="0"/>
              <a:t>Образец текста</a:t>
            </a:r>
          </a:p>
          <a:p>
            <a:pPr lvl="1"/>
            <a:r>
              <a:rPr lang="ru-RU" dirty="0" smtClean="0"/>
              <a:t>Второй уровень</a:t>
            </a:r>
          </a:p>
          <a:p>
            <a:pPr lvl="2"/>
            <a:r>
              <a:rPr lang="ru-RU" dirty="0" smtClean="0"/>
              <a:t>Третий уровень</a:t>
            </a:r>
          </a:p>
        </p:txBody>
      </p:sp>
      <p:sp>
        <p:nvSpPr>
          <p:cNvPr id="6" name="Rectangle 6"/>
          <p:cNvSpPr>
            <a:spLocks noGrp="1" noChangeArrowheads="1"/>
          </p:cNvSpPr>
          <p:nvPr>
            <p:ph type="sldNum" sz="quarter" idx="14"/>
          </p:nvPr>
        </p:nvSpPr>
        <p:spPr/>
        <p:txBody>
          <a:bodyPr/>
          <a:lstStyle>
            <a:lvl1pPr>
              <a:defRPr/>
            </a:lvl1pPr>
          </a:lstStyle>
          <a:p>
            <a:pPr>
              <a:defRPr/>
            </a:pPr>
            <a:fld id="{807F293E-4DB8-4289-B309-A9F992EAA5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72158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7775D5C-F941-4B20-BD6A-5CA27758D9AF}"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762949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ti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5" name="Subtitle 2"/>
          <p:cNvSpPr>
            <a:spLocks noGrp="1"/>
          </p:cNvSpPr>
          <p:nvPr>
            <p:ph type="subTitle" idx="1"/>
          </p:nvPr>
        </p:nvSpPr>
        <p:spPr>
          <a:xfrm>
            <a:off x="857250" y="2438400"/>
            <a:ext cx="6353175" cy="819150"/>
          </a:xfrm>
        </p:spPr>
        <p:txBody>
          <a:bodyPr/>
          <a:lstStyle>
            <a:lvl1pPr marL="0" indent="0" algn="l">
              <a:buNone/>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dirty="0"/>
          </a:p>
        </p:txBody>
      </p:sp>
      <p:sp>
        <p:nvSpPr>
          <p:cNvPr id="7" name="Title 1"/>
          <p:cNvSpPr>
            <a:spLocks noGrp="1"/>
          </p:cNvSpPr>
          <p:nvPr>
            <p:ph type="title"/>
          </p:nvPr>
        </p:nvSpPr>
        <p:spPr>
          <a:xfrm>
            <a:off x="871538" y="368300"/>
            <a:ext cx="7270750" cy="566738"/>
          </a:xfrm>
        </p:spPr>
        <p:txBody>
          <a:bodyPr anchor="t"/>
          <a:lstStyle/>
          <a:p>
            <a:r>
              <a:rPr lang="ru-RU" smtClean="0"/>
              <a:t>Образец заголовка</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fld id="{8BD7223D-A369-4B22-8BE6-FA3A4FE9DB8C}"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485994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1192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824904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2099103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433133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23413085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2"/>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3947620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9A44AC68-2E14-4525-A131-2A2B16BEEA88}" type="slidenum">
              <a:rPr lang="et-EE" smtClean="0"/>
              <a:pPr/>
              <a:t>‹#›</a:t>
            </a:fld>
            <a:endParaRPr lang="et-EE"/>
          </a:p>
        </p:txBody>
      </p:sp>
    </p:spTree>
    <p:extLst>
      <p:ext uri="{BB962C8B-B14F-4D97-AF65-F5344CB8AC3E}">
        <p14:creationId xmlns:p14="http://schemas.microsoft.com/office/powerpoint/2010/main" val="20843942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5532912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132366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391400" y="0"/>
            <a:ext cx="1852613" cy="43021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t-EE" sz="2200" b="1" i="1" dirty="0">
                <a:solidFill>
                  <a:srgbClr val="00B050"/>
                </a:solidFill>
              </a:rPr>
              <a:t>Energia</a:t>
            </a:r>
            <a:r>
              <a:rPr lang="et-EE" sz="2200" b="1" i="1" dirty="0">
                <a:solidFill>
                  <a:prstClr val="white">
                    <a:lumMod val="50000"/>
                  </a:prstClr>
                </a:solidFill>
              </a:rPr>
              <a:t>salv</a:t>
            </a:r>
            <a:endParaRPr lang="en-US" sz="2200" dirty="0">
              <a:solidFill>
                <a:prstClr val="white">
                  <a:lumMod val="50000"/>
                </a:prstClr>
              </a:solidFill>
            </a:endParaRPr>
          </a:p>
        </p:txBody>
      </p:sp>
      <p:sp>
        <p:nvSpPr>
          <p:cNvPr id="2" name="Title 1"/>
          <p:cNvSpPr>
            <a:spLocks noGrp="1"/>
          </p:cNvSpPr>
          <p:nvPr>
            <p:ph type="ctrTitle"/>
          </p:nvPr>
        </p:nvSpPr>
        <p:spPr>
          <a:xfrm>
            <a:off x="857250" y="2263776"/>
            <a:ext cx="7772400" cy="698500"/>
          </a:xfrm>
        </p:spPr>
        <p:txBody>
          <a:bodyPr anchor="t"/>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a:off x="857250" y="3114675"/>
            <a:ext cx="6353175" cy="819150"/>
          </a:xfrm>
        </p:spPr>
        <p:txBody>
          <a:bodyPr/>
          <a:lstStyle>
            <a:lvl1pPr marL="0" indent="0" algn="l">
              <a:buNone/>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6"/>
          <p:cNvSpPr>
            <a:spLocks noGrp="1" noChangeArrowheads="1"/>
          </p:cNvSpPr>
          <p:nvPr>
            <p:ph type="sldNum" sz="quarter" idx="10"/>
          </p:nvPr>
        </p:nvSpPr>
        <p:spPr/>
        <p:txBody>
          <a:bodyPr/>
          <a:lstStyle>
            <a:lvl1pPr>
              <a:defRPr/>
            </a:lvl1pPr>
          </a:lstStyle>
          <a:p>
            <a:pPr>
              <a:defRPr/>
            </a:pPr>
            <a:fld id="{53793D7C-04A2-4DFF-9B5D-84CC3D801DD6}"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428470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22507779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301920B9-9CFA-4925-A767-3201A0436854}" type="datetimeFigureOut">
              <a:rPr lang="et-EE" smtClean="0"/>
              <a:pPr/>
              <a:t>14.11.2011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9A44AC68-2E14-4525-A131-2A2B16BEEA88}" type="slidenum">
              <a:rPr lang="et-EE" smtClean="0">
                <a:solidFill>
                  <a:srgbClr val="8CADAE">
                    <a:shade val="75000"/>
                  </a:srgbClr>
                </a:solidFill>
              </a:rPr>
              <a:pPr/>
              <a:t>‹#›</a:t>
            </a:fld>
            <a:endParaRPr lang="et-EE">
              <a:solidFill>
                <a:srgbClr val="8CADAE">
                  <a:shade val="75000"/>
                </a:srgbClr>
              </a:solidFill>
            </a:endParaRPr>
          </a:p>
        </p:txBody>
      </p:sp>
    </p:spTree>
    <p:extLst>
      <p:ext uri="{BB962C8B-B14F-4D97-AF65-F5344CB8AC3E}">
        <p14:creationId xmlns:p14="http://schemas.microsoft.com/office/powerpoint/2010/main" val="179296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8.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2488" y="320675"/>
            <a:ext cx="72707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79475" y="1090613"/>
            <a:ext cx="72723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7429500" y="6365875"/>
            <a:ext cx="1570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lumMod val="50000"/>
                  </a:schemeClr>
                </a:solidFill>
                <a:latin typeface="Arial" charset="0"/>
              </a:defRPr>
            </a:lvl1pPr>
          </a:lstStyle>
          <a:p>
            <a:pPr fontAlgn="base">
              <a:spcBef>
                <a:spcPct val="0"/>
              </a:spcBef>
              <a:spcAft>
                <a:spcPct val="0"/>
              </a:spcAft>
              <a:defRPr/>
            </a:pPr>
            <a:fld id="{ADB55008-776E-4C0A-B874-872A9DDC11DD}" type="slidenum">
              <a:rPr lang="en-US">
                <a:solidFill>
                  <a:prstClr val="white">
                    <a:lumMod val="50000"/>
                  </a:prstClr>
                </a:solidFill>
              </a:rPr>
              <a:pPr fontAlgn="base">
                <a:spcBef>
                  <a:spcPct val="0"/>
                </a:spcBef>
                <a:spcAft>
                  <a:spcPct val="0"/>
                </a:spcAft>
                <a:defRPr/>
              </a:pPr>
              <a:t>‹#›</a:t>
            </a:fld>
            <a:endParaRPr lang="en-US">
              <a:solidFill>
                <a:prstClr val="white">
                  <a:lumMod val="50000"/>
                </a:prstClr>
              </a:solidFill>
            </a:endParaRPr>
          </a:p>
        </p:txBody>
      </p:sp>
    </p:spTree>
    <p:extLst>
      <p:ext uri="{BB962C8B-B14F-4D97-AF65-F5344CB8AC3E}">
        <p14:creationId xmlns:p14="http://schemas.microsoft.com/office/powerpoint/2010/main" val="3501899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dt="0"/>
  <p:txStyles>
    <p:titleStyle>
      <a:lvl1pPr algn="l" rtl="0" eaLnBrk="0" fontAlgn="base" hangingPunct="0">
        <a:spcBef>
          <a:spcPct val="0"/>
        </a:spcBef>
        <a:spcAft>
          <a:spcPct val="0"/>
        </a:spcAft>
        <a:defRPr sz="2400" b="1">
          <a:solidFill>
            <a:srgbClr val="0068A9"/>
          </a:solidFill>
          <a:latin typeface="+mj-lt"/>
          <a:ea typeface="+mj-ea"/>
          <a:cs typeface="+mj-cs"/>
        </a:defRPr>
      </a:lvl1pPr>
      <a:lvl2pPr algn="l" rtl="0" eaLnBrk="0" fontAlgn="base" hangingPunct="0">
        <a:spcBef>
          <a:spcPct val="0"/>
        </a:spcBef>
        <a:spcAft>
          <a:spcPct val="0"/>
        </a:spcAft>
        <a:defRPr sz="2400" b="1">
          <a:solidFill>
            <a:srgbClr val="0068A9"/>
          </a:solidFill>
          <a:latin typeface="Arial" charset="0"/>
        </a:defRPr>
      </a:lvl2pPr>
      <a:lvl3pPr algn="l" rtl="0" eaLnBrk="0" fontAlgn="base" hangingPunct="0">
        <a:spcBef>
          <a:spcPct val="0"/>
        </a:spcBef>
        <a:spcAft>
          <a:spcPct val="0"/>
        </a:spcAft>
        <a:defRPr sz="2400" b="1">
          <a:solidFill>
            <a:srgbClr val="0068A9"/>
          </a:solidFill>
          <a:latin typeface="Arial" charset="0"/>
        </a:defRPr>
      </a:lvl3pPr>
      <a:lvl4pPr algn="l" rtl="0" eaLnBrk="0" fontAlgn="base" hangingPunct="0">
        <a:spcBef>
          <a:spcPct val="0"/>
        </a:spcBef>
        <a:spcAft>
          <a:spcPct val="0"/>
        </a:spcAft>
        <a:defRPr sz="2400" b="1">
          <a:solidFill>
            <a:srgbClr val="0068A9"/>
          </a:solidFill>
          <a:latin typeface="Arial" charset="0"/>
        </a:defRPr>
      </a:lvl4pPr>
      <a:lvl5pPr algn="l" rtl="0" eaLnBrk="0" fontAlgn="base" hangingPunct="0">
        <a:spcBef>
          <a:spcPct val="0"/>
        </a:spcBef>
        <a:spcAft>
          <a:spcPct val="0"/>
        </a:spcAft>
        <a:defRPr sz="2400" b="1">
          <a:solidFill>
            <a:srgbClr val="0068A9"/>
          </a:solidFill>
          <a:latin typeface="Arial" charset="0"/>
        </a:defRPr>
      </a:lvl5pPr>
      <a:lvl6pPr marL="457200" algn="l" rtl="0" fontAlgn="base">
        <a:spcBef>
          <a:spcPct val="0"/>
        </a:spcBef>
        <a:spcAft>
          <a:spcPct val="0"/>
        </a:spcAft>
        <a:defRPr sz="2400" b="1">
          <a:solidFill>
            <a:srgbClr val="333333"/>
          </a:solidFill>
          <a:latin typeface="Arial" charset="0"/>
        </a:defRPr>
      </a:lvl6pPr>
      <a:lvl7pPr marL="914400" algn="l" rtl="0" fontAlgn="base">
        <a:spcBef>
          <a:spcPct val="0"/>
        </a:spcBef>
        <a:spcAft>
          <a:spcPct val="0"/>
        </a:spcAft>
        <a:defRPr sz="2400" b="1">
          <a:solidFill>
            <a:srgbClr val="333333"/>
          </a:solidFill>
          <a:latin typeface="Arial" charset="0"/>
        </a:defRPr>
      </a:lvl7pPr>
      <a:lvl8pPr marL="1371600" algn="l" rtl="0" fontAlgn="base">
        <a:spcBef>
          <a:spcPct val="0"/>
        </a:spcBef>
        <a:spcAft>
          <a:spcPct val="0"/>
        </a:spcAft>
        <a:defRPr sz="2400" b="1">
          <a:solidFill>
            <a:srgbClr val="333333"/>
          </a:solidFill>
          <a:latin typeface="Arial" charset="0"/>
        </a:defRPr>
      </a:lvl8pPr>
      <a:lvl9pPr marL="1828800" algn="l" rtl="0" fontAlgn="base">
        <a:spcBef>
          <a:spcPct val="0"/>
        </a:spcBef>
        <a:spcAft>
          <a:spcPct val="0"/>
        </a:spcAft>
        <a:defRPr sz="2400" b="1">
          <a:solidFill>
            <a:srgbClr val="333333"/>
          </a:solidFill>
          <a:latin typeface="Arial" charset="0"/>
        </a:defRPr>
      </a:lvl9pPr>
    </p:titleStyle>
    <p:bodyStyle>
      <a:lvl1pPr marL="342900" indent="-163513" algn="l" rtl="0" eaLnBrk="0" fontAlgn="base" hangingPunct="0">
        <a:spcBef>
          <a:spcPct val="0"/>
        </a:spcBef>
        <a:spcAft>
          <a:spcPct val="0"/>
        </a:spcAft>
        <a:buBlip>
          <a:blip r:embed="rId10"/>
        </a:buBlip>
        <a:defRPr sz="1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1"/>
        </a:buBlip>
        <a:defRPr sz="1000">
          <a:solidFill>
            <a:schemeClr val="tx1"/>
          </a:solidFill>
          <a:latin typeface="+mn-lt"/>
        </a:defRPr>
      </a:lvl2pPr>
      <a:lvl3pPr marL="1143000" indent="-228600" algn="l" rtl="0" eaLnBrk="0" fontAlgn="base" hangingPunct="0">
        <a:spcBef>
          <a:spcPct val="20000"/>
        </a:spcBef>
        <a:spcAft>
          <a:spcPct val="0"/>
        </a:spcAft>
        <a:buChar char="•"/>
        <a:defRPr sz="1600">
          <a:solidFill>
            <a:srgbClr val="5F5F5F"/>
          </a:solidFill>
          <a:latin typeface="+mn-lt"/>
        </a:defRPr>
      </a:lvl3pPr>
      <a:lvl4pPr marL="1600200" indent="-228600" algn="l" rtl="0" eaLnBrk="0" fontAlgn="base" hangingPunct="0">
        <a:spcBef>
          <a:spcPct val="20000"/>
        </a:spcBef>
        <a:spcAft>
          <a:spcPct val="0"/>
        </a:spcAft>
        <a:buChar char="–"/>
        <a:defRPr sz="1600">
          <a:solidFill>
            <a:srgbClr val="5F5F5F"/>
          </a:solidFill>
          <a:latin typeface="+mn-lt"/>
        </a:defRPr>
      </a:lvl4pPr>
      <a:lvl5pPr marL="2057400" indent="-228600" algn="l" rtl="0" eaLnBrk="0" fontAlgn="base" hangingPunct="0">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2488" y="320675"/>
            <a:ext cx="72707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79475" y="1090613"/>
            <a:ext cx="72723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7429500" y="6365875"/>
            <a:ext cx="1570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lumMod val="50000"/>
                  </a:schemeClr>
                </a:solidFill>
                <a:latin typeface="Arial" charset="0"/>
              </a:defRPr>
            </a:lvl1pPr>
          </a:lstStyle>
          <a:p>
            <a:pPr fontAlgn="base">
              <a:spcBef>
                <a:spcPct val="0"/>
              </a:spcBef>
              <a:spcAft>
                <a:spcPct val="0"/>
              </a:spcAft>
              <a:defRPr/>
            </a:pPr>
            <a:fld id="{ADB55008-776E-4C0A-B874-872A9DDC11DD}" type="slidenum">
              <a:rPr lang="en-US">
                <a:solidFill>
                  <a:prstClr val="white">
                    <a:lumMod val="50000"/>
                  </a:prstClr>
                </a:solidFill>
              </a:rPr>
              <a:pPr fontAlgn="base">
                <a:spcBef>
                  <a:spcPct val="0"/>
                </a:spcBef>
                <a:spcAft>
                  <a:spcPct val="0"/>
                </a:spcAft>
                <a:defRPr/>
              </a:pPr>
              <a:t>‹#›</a:t>
            </a:fld>
            <a:endParaRPr lang="en-US">
              <a:solidFill>
                <a:prstClr val="white">
                  <a:lumMod val="50000"/>
                </a:prstClr>
              </a:solidFill>
            </a:endParaRPr>
          </a:p>
        </p:txBody>
      </p:sp>
    </p:spTree>
    <p:extLst>
      <p:ext uri="{BB962C8B-B14F-4D97-AF65-F5344CB8AC3E}">
        <p14:creationId xmlns:p14="http://schemas.microsoft.com/office/powerpoint/2010/main" val="42119427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hdr="0" ftr="0" dt="0"/>
  <p:txStyles>
    <p:titleStyle>
      <a:lvl1pPr algn="l" rtl="0" eaLnBrk="0" fontAlgn="base" hangingPunct="0">
        <a:spcBef>
          <a:spcPct val="0"/>
        </a:spcBef>
        <a:spcAft>
          <a:spcPct val="0"/>
        </a:spcAft>
        <a:defRPr sz="2400" b="1">
          <a:solidFill>
            <a:srgbClr val="0068A9"/>
          </a:solidFill>
          <a:latin typeface="+mj-lt"/>
          <a:ea typeface="+mj-ea"/>
          <a:cs typeface="+mj-cs"/>
        </a:defRPr>
      </a:lvl1pPr>
      <a:lvl2pPr algn="l" rtl="0" eaLnBrk="0" fontAlgn="base" hangingPunct="0">
        <a:spcBef>
          <a:spcPct val="0"/>
        </a:spcBef>
        <a:spcAft>
          <a:spcPct val="0"/>
        </a:spcAft>
        <a:defRPr sz="2400" b="1">
          <a:solidFill>
            <a:srgbClr val="0068A9"/>
          </a:solidFill>
          <a:latin typeface="Arial" charset="0"/>
        </a:defRPr>
      </a:lvl2pPr>
      <a:lvl3pPr algn="l" rtl="0" eaLnBrk="0" fontAlgn="base" hangingPunct="0">
        <a:spcBef>
          <a:spcPct val="0"/>
        </a:spcBef>
        <a:spcAft>
          <a:spcPct val="0"/>
        </a:spcAft>
        <a:defRPr sz="2400" b="1">
          <a:solidFill>
            <a:srgbClr val="0068A9"/>
          </a:solidFill>
          <a:latin typeface="Arial" charset="0"/>
        </a:defRPr>
      </a:lvl3pPr>
      <a:lvl4pPr algn="l" rtl="0" eaLnBrk="0" fontAlgn="base" hangingPunct="0">
        <a:spcBef>
          <a:spcPct val="0"/>
        </a:spcBef>
        <a:spcAft>
          <a:spcPct val="0"/>
        </a:spcAft>
        <a:defRPr sz="2400" b="1">
          <a:solidFill>
            <a:srgbClr val="0068A9"/>
          </a:solidFill>
          <a:latin typeface="Arial" charset="0"/>
        </a:defRPr>
      </a:lvl4pPr>
      <a:lvl5pPr algn="l" rtl="0" eaLnBrk="0" fontAlgn="base" hangingPunct="0">
        <a:spcBef>
          <a:spcPct val="0"/>
        </a:spcBef>
        <a:spcAft>
          <a:spcPct val="0"/>
        </a:spcAft>
        <a:defRPr sz="2400" b="1">
          <a:solidFill>
            <a:srgbClr val="0068A9"/>
          </a:solidFill>
          <a:latin typeface="Arial" charset="0"/>
        </a:defRPr>
      </a:lvl5pPr>
      <a:lvl6pPr marL="457200" algn="l" rtl="0" fontAlgn="base">
        <a:spcBef>
          <a:spcPct val="0"/>
        </a:spcBef>
        <a:spcAft>
          <a:spcPct val="0"/>
        </a:spcAft>
        <a:defRPr sz="2400" b="1">
          <a:solidFill>
            <a:srgbClr val="333333"/>
          </a:solidFill>
          <a:latin typeface="Arial" charset="0"/>
        </a:defRPr>
      </a:lvl6pPr>
      <a:lvl7pPr marL="914400" algn="l" rtl="0" fontAlgn="base">
        <a:spcBef>
          <a:spcPct val="0"/>
        </a:spcBef>
        <a:spcAft>
          <a:spcPct val="0"/>
        </a:spcAft>
        <a:defRPr sz="2400" b="1">
          <a:solidFill>
            <a:srgbClr val="333333"/>
          </a:solidFill>
          <a:latin typeface="Arial" charset="0"/>
        </a:defRPr>
      </a:lvl7pPr>
      <a:lvl8pPr marL="1371600" algn="l" rtl="0" fontAlgn="base">
        <a:spcBef>
          <a:spcPct val="0"/>
        </a:spcBef>
        <a:spcAft>
          <a:spcPct val="0"/>
        </a:spcAft>
        <a:defRPr sz="2400" b="1">
          <a:solidFill>
            <a:srgbClr val="333333"/>
          </a:solidFill>
          <a:latin typeface="Arial" charset="0"/>
        </a:defRPr>
      </a:lvl8pPr>
      <a:lvl9pPr marL="1828800" algn="l" rtl="0" fontAlgn="base">
        <a:spcBef>
          <a:spcPct val="0"/>
        </a:spcBef>
        <a:spcAft>
          <a:spcPct val="0"/>
        </a:spcAft>
        <a:defRPr sz="2400" b="1">
          <a:solidFill>
            <a:srgbClr val="333333"/>
          </a:solidFill>
          <a:latin typeface="Arial" charset="0"/>
        </a:defRPr>
      </a:lvl9pPr>
    </p:titleStyle>
    <p:bodyStyle>
      <a:lvl1pPr marL="342900" indent="-163513" algn="l" rtl="0" eaLnBrk="0" fontAlgn="base" hangingPunct="0">
        <a:spcBef>
          <a:spcPct val="0"/>
        </a:spcBef>
        <a:spcAft>
          <a:spcPct val="0"/>
        </a:spcAft>
        <a:buBlip>
          <a:blip r:embed="rId10"/>
        </a:buBlip>
        <a:defRPr sz="1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1"/>
        </a:buBlip>
        <a:defRPr sz="1000">
          <a:solidFill>
            <a:schemeClr val="tx1"/>
          </a:solidFill>
          <a:latin typeface="+mn-lt"/>
        </a:defRPr>
      </a:lvl2pPr>
      <a:lvl3pPr marL="1143000" indent="-228600" algn="l" rtl="0" eaLnBrk="0" fontAlgn="base" hangingPunct="0">
        <a:spcBef>
          <a:spcPct val="20000"/>
        </a:spcBef>
        <a:spcAft>
          <a:spcPct val="0"/>
        </a:spcAft>
        <a:buChar char="•"/>
        <a:defRPr sz="1600">
          <a:solidFill>
            <a:srgbClr val="5F5F5F"/>
          </a:solidFill>
          <a:latin typeface="+mn-lt"/>
        </a:defRPr>
      </a:lvl3pPr>
      <a:lvl4pPr marL="1600200" indent="-228600" algn="l" rtl="0" eaLnBrk="0" fontAlgn="base" hangingPunct="0">
        <a:spcBef>
          <a:spcPct val="20000"/>
        </a:spcBef>
        <a:spcAft>
          <a:spcPct val="0"/>
        </a:spcAft>
        <a:buChar char="–"/>
        <a:defRPr sz="1600">
          <a:solidFill>
            <a:srgbClr val="5F5F5F"/>
          </a:solidFill>
          <a:latin typeface="+mn-lt"/>
        </a:defRPr>
      </a:lvl4pPr>
      <a:lvl5pPr marL="2057400" indent="-228600" algn="l" rtl="0" eaLnBrk="0" fontAlgn="base" hangingPunct="0">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2488" y="320675"/>
            <a:ext cx="72707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79475" y="1090613"/>
            <a:ext cx="72723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7429500" y="6365875"/>
            <a:ext cx="1570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lumMod val="50000"/>
                  </a:schemeClr>
                </a:solidFill>
                <a:latin typeface="Arial" charset="0"/>
              </a:defRPr>
            </a:lvl1pPr>
          </a:lstStyle>
          <a:p>
            <a:pPr fontAlgn="base">
              <a:spcBef>
                <a:spcPct val="0"/>
              </a:spcBef>
              <a:spcAft>
                <a:spcPct val="0"/>
              </a:spcAft>
              <a:defRPr/>
            </a:pPr>
            <a:fld id="{ADB55008-776E-4C0A-B874-872A9DDC11DD}" type="slidenum">
              <a:rPr lang="en-US">
                <a:solidFill>
                  <a:prstClr val="white">
                    <a:lumMod val="50000"/>
                  </a:prstClr>
                </a:solidFill>
              </a:rPr>
              <a:pPr fontAlgn="base">
                <a:spcBef>
                  <a:spcPct val="0"/>
                </a:spcBef>
                <a:spcAft>
                  <a:spcPct val="0"/>
                </a:spcAft>
                <a:defRPr/>
              </a:pPr>
              <a:t>‹#›</a:t>
            </a:fld>
            <a:endParaRPr lang="en-US">
              <a:solidFill>
                <a:prstClr val="white">
                  <a:lumMod val="50000"/>
                </a:prstClr>
              </a:solidFill>
            </a:endParaRPr>
          </a:p>
        </p:txBody>
      </p:sp>
    </p:spTree>
    <p:extLst>
      <p:ext uri="{BB962C8B-B14F-4D97-AF65-F5344CB8AC3E}">
        <p14:creationId xmlns:p14="http://schemas.microsoft.com/office/powerpoint/2010/main" val="215830255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l" rtl="0" eaLnBrk="0" fontAlgn="base" hangingPunct="0">
        <a:spcBef>
          <a:spcPct val="0"/>
        </a:spcBef>
        <a:spcAft>
          <a:spcPct val="0"/>
        </a:spcAft>
        <a:defRPr sz="2400" b="1">
          <a:solidFill>
            <a:srgbClr val="0068A9"/>
          </a:solidFill>
          <a:latin typeface="+mj-lt"/>
          <a:ea typeface="+mj-ea"/>
          <a:cs typeface="+mj-cs"/>
        </a:defRPr>
      </a:lvl1pPr>
      <a:lvl2pPr algn="l" rtl="0" eaLnBrk="0" fontAlgn="base" hangingPunct="0">
        <a:spcBef>
          <a:spcPct val="0"/>
        </a:spcBef>
        <a:spcAft>
          <a:spcPct val="0"/>
        </a:spcAft>
        <a:defRPr sz="2400" b="1">
          <a:solidFill>
            <a:srgbClr val="0068A9"/>
          </a:solidFill>
          <a:latin typeface="Arial" charset="0"/>
        </a:defRPr>
      </a:lvl2pPr>
      <a:lvl3pPr algn="l" rtl="0" eaLnBrk="0" fontAlgn="base" hangingPunct="0">
        <a:spcBef>
          <a:spcPct val="0"/>
        </a:spcBef>
        <a:spcAft>
          <a:spcPct val="0"/>
        </a:spcAft>
        <a:defRPr sz="2400" b="1">
          <a:solidFill>
            <a:srgbClr val="0068A9"/>
          </a:solidFill>
          <a:latin typeface="Arial" charset="0"/>
        </a:defRPr>
      </a:lvl3pPr>
      <a:lvl4pPr algn="l" rtl="0" eaLnBrk="0" fontAlgn="base" hangingPunct="0">
        <a:spcBef>
          <a:spcPct val="0"/>
        </a:spcBef>
        <a:spcAft>
          <a:spcPct val="0"/>
        </a:spcAft>
        <a:defRPr sz="2400" b="1">
          <a:solidFill>
            <a:srgbClr val="0068A9"/>
          </a:solidFill>
          <a:latin typeface="Arial" charset="0"/>
        </a:defRPr>
      </a:lvl4pPr>
      <a:lvl5pPr algn="l" rtl="0" eaLnBrk="0" fontAlgn="base" hangingPunct="0">
        <a:spcBef>
          <a:spcPct val="0"/>
        </a:spcBef>
        <a:spcAft>
          <a:spcPct val="0"/>
        </a:spcAft>
        <a:defRPr sz="2400" b="1">
          <a:solidFill>
            <a:srgbClr val="0068A9"/>
          </a:solidFill>
          <a:latin typeface="Arial" charset="0"/>
        </a:defRPr>
      </a:lvl5pPr>
      <a:lvl6pPr marL="457200" algn="l" rtl="0" fontAlgn="base">
        <a:spcBef>
          <a:spcPct val="0"/>
        </a:spcBef>
        <a:spcAft>
          <a:spcPct val="0"/>
        </a:spcAft>
        <a:defRPr sz="2400" b="1">
          <a:solidFill>
            <a:srgbClr val="333333"/>
          </a:solidFill>
          <a:latin typeface="Arial" charset="0"/>
        </a:defRPr>
      </a:lvl6pPr>
      <a:lvl7pPr marL="914400" algn="l" rtl="0" fontAlgn="base">
        <a:spcBef>
          <a:spcPct val="0"/>
        </a:spcBef>
        <a:spcAft>
          <a:spcPct val="0"/>
        </a:spcAft>
        <a:defRPr sz="2400" b="1">
          <a:solidFill>
            <a:srgbClr val="333333"/>
          </a:solidFill>
          <a:latin typeface="Arial" charset="0"/>
        </a:defRPr>
      </a:lvl7pPr>
      <a:lvl8pPr marL="1371600" algn="l" rtl="0" fontAlgn="base">
        <a:spcBef>
          <a:spcPct val="0"/>
        </a:spcBef>
        <a:spcAft>
          <a:spcPct val="0"/>
        </a:spcAft>
        <a:defRPr sz="2400" b="1">
          <a:solidFill>
            <a:srgbClr val="333333"/>
          </a:solidFill>
          <a:latin typeface="Arial" charset="0"/>
        </a:defRPr>
      </a:lvl8pPr>
      <a:lvl9pPr marL="1828800" algn="l" rtl="0" fontAlgn="base">
        <a:spcBef>
          <a:spcPct val="0"/>
        </a:spcBef>
        <a:spcAft>
          <a:spcPct val="0"/>
        </a:spcAft>
        <a:defRPr sz="2400" b="1">
          <a:solidFill>
            <a:srgbClr val="333333"/>
          </a:solidFill>
          <a:latin typeface="Arial" charset="0"/>
        </a:defRPr>
      </a:lvl9pPr>
    </p:titleStyle>
    <p:bodyStyle>
      <a:lvl1pPr marL="342900" indent="-163513" algn="l" rtl="0" eaLnBrk="0" fontAlgn="base" hangingPunct="0">
        <a:spcBef>
          <a:spcPct val="0"/>
        </a:spcBef>
        <a:spcAft>
          <a:spcPct val="0"/>
        </a:spcAft>
        <a:buBlip>
          <a:blip r:embed="rId10"/>
        </a:buBlip>
        <a:defRPr sz="1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1"/>
        </a:buBlip>
        <a:defRPr sz="1000">
          <a:solidFill>
            <a:schemeClr val="tx1"/>
          </a:solidFill>
          <a:latin typeface="+mn-lt"/>
        </a:defRPr>
      </a:lvl2pPr>
      <a:lvl3pPr marL="1143000" indent="-228600" algn="l" rtl="0" eaLnBrk="0" fontAlgn="base" hangingPunct="0">
        <a:spcBef>
          <a:spcPct val="20000"/>
        </a:spcBef>
        <a:spcAft>
          <a:spcPct val="0"/>
        </a:spcAft>
        <a:buChar char="•"/>
        <a:defRPr sz="1600">
          <a:solidFill>
            <a:srgbClr val="5F5F5F"/>
          </a:solidFill>
          <a:latin typeface="+mn-lt"/>
        </a:defRPr>
      </a:lvl3pPr>
      <a:lvl4pPr marL="1600200" indent="-228600" algn="l" rtl="0" eaLnBrk="0" fontAlgn="base" hangingPunct="0">
        <a:spcBef>
          <a:spcPct val="20000"/>
        </a:spcBef>
        <a:spcAft>
          <a:spcPct val="0"/>
        </a:spcAft>
        <a:buChar char="–"/>
        <a:defRPr sz="1600">
          <a:solidFill>
            <a:srgbClr val="5F5F5F"/>
          </a:solidFill>
          <a:latin typeface="+mn-lt"/>
        </a:defRPr>
      </a:lvl4pPr>
      <a:lvl5pPr marL="2057400" indent="-228600" algn="l" rtl="0" eaLnBrk="0" fontAlgn="base" hangingPunct="0">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2488" y="320675"/>
            <a:ext cx="72707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79475" y="1090613"/>
            <a:ext cx="72723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0" name="Rectangle 6"/>
          <p:cNvSpPr>
            <a:spLocks noGrp="1" noChangeArrowheads="1"/>
          </p:cNvSpPr>
          <p:nvPr>
            <p:ph type="sldNum" sz="quarter" idx="4"/>
          </p:nvPr>
        </p:nvSpPr>
        <p:spPr bwMode="auto">
          <a:xfrm>
            <a:off x="7429500" y="6365875"/>
            <a:ext cx="15700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lumMod val="50000"/>
                  </a:schemeClr>
                </a:solidFill>
                <a:latin typeface="Arial" charset="0"/>
              </a:defRPr>
            </a:lvl1pPr>
          </a:lstStyle>
          <a:p>
            <a:pPr fontAlgn="base">
              <a:spcBef>
                <a:spcPct val="0"/>
              </a:spcBef>
              <a:spcAft>
                <a:spcPct val="0"/>
              </a:spcAft>
              <a:defRPr/>
            </a:pPr>
            <a:fld id="{ADB55008-776E-4C0A-B874-872A9DDC11DD}" type="slidenum">
              <a:rPr lang="en-US">
                <a:solidFill>
                  <a:prstClr val="white">
                    <a:lumMod val="50000"/>
                  </a:prstClr>
                </a:solidFill>
              </a:rPr>
              <a:pPr fontAlgn="base">
                <a:spcBef>
                  <a:spcPct val="0"/>
                </a:spcBef>
                <a:spcAft>
                  <a:spcPct val="0"/>
                </a:spcAft>
                <a:defRPr/>
              </a:pPr>
              <a:t>‹#›</a:t>
            </a:fld>
            <a:endParaRPr lang="en-US">
              <a:solidFill>
                <a:prstClr val="white">
                  <a:lumMod val="50000"/>
                </a:prstClr>
              </a:solidFill>
            </a:endParaRPr>
          </a:p>
        </p:txBody>
      </p:sp>
    </p:spTree>
    <p:extLst>
      <p:ext uri="{BB962C8B-B14F-4D97-AF65-F5344CB8AC3E}">
        <p14:creationId xmlns:p14="http://schemas.microsoft.com/office/powerpoint/2010/main" val="247642703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hf hdr="0" ftr="0" dt="0"/>
  <p:txStyles>
    <p:titleStyle>
      <a:lvl1pPr algn="l" rtl="0" eaLnBrk="0" fontAlgn="base" hangingPunct="0">
        <a:spcBef>
          <a:spcPct val="0"/>
        </a:spcBef>
        <a:spcAft>
          <a:spcPct val="0"/>
        </a:spcAft>
        <a:defRPr sz="2400" b="1">
          <a:solidFill>
            <a:srgbClr val="0068A9"/>
          </a:solidFill>
          <a:latin typeface="+mj-lt"/>
          <a:ea typeface="+mj-ea"/>
          <a:cs typeface="+mj-cs"/>
        </a:defRPr>
      </a:lvl1pPr>
      <a:lvl2pPr algn="l" rtl="0" eaLnBrk="0" fontAlgn="base" hangingPunct="0">
        <a:spcBef>
          <a:spcPct val="0"/>
        </a:spcBef>
        <a:spcAft>
          <a:spcPct val="0"/>
        </a:spcAft>
        <a:defRPr sz="2400" b="1">
          <a:solidFill>
            <a:srgbClr val="0068A9"/>
          </a:solidFill>
          <a:latin typeface="Arial" charset="0"/>
        </a:defRPr>
      </a:lvl2pPr>
      <a:lvl3pPr algn="l" rtl="0" eaLnBrk="0" fontAlgn="base" hangingPunct="0">
        <a:spcBef>
          <a:spcPct val="0"/>
        </a:spcBef>
        <a:spcAft>
          <a:spcPct val="0"/>
        </a:spcAft>
        <a:defRPr sz="2400" b="1">
          <a:solidFill>
            <a:srgbClr val="0068A9"/>
          </a:solidFill>
          <a:latin typeface="Arial" charset="0"/>
        </a:defRPr>
      </a:lvl3pPr>
      <a:lvl4pPr algn="l" rtl="0" eaLnBrk="0" fontAlgn="base" hangingPunct="0">
        <a:spcBef>
          <a:spcPct val="0"/>
        </a:spcBef>
        <a:spcAft>
          <a:spcPct val="0"/>
        </a:spcAft>
        <a:defRPr sz="2400" b="1">
          <a:solidFill>
            <a:srgbClr val="0068A9"/>
          </a:solidFill>
          <a:latin typeface="Arial" charset="0"/>
        </a:defRPr>
      </a:lvl4pPr>
      <a:lvl5pPr algn="l" rtl="0" eaLnBrk="0" fontAlgn="base" hangingPunct="0">
        <a:spcBef>
          <a:spcPct val="0"/>
        </a:spcBef>
        <a:spcAft>
          <a:spcPct val="0"/>
        </a:spcAft>
        <a:defRPr sz="2400" b="1">
          <a:solidFill>
            <a:srgbClr val="0068A9"/>
          </a:solidFill>
          <a:latin typeface="Arial" charset="0"/>
        </a:defRPr>
      </a:lvl5pPr>
      <a:lvl6pPr marL="457200" algn="l" rtl="0" fontAlgn="base">
        <a:spcBef>
          <a:spcPct val="0"/>
        </a:spcBef>
        <a:spcAft>
          <a:spcPct val="0"/>
        </a:spcAft>
        <a:defRPr sz="2400" b="1">
          <a:solidFill>
            <a:srgbClr val="333333"/>
          </a:solidFill>
          <a:latin typeface="Arial" charset="0"/>
        </a:defRPr>
      </a:lvl6pPr>
      <a:lvl7pPr marL="914400" algn="l" rtl="0" fontAlgn="base">
        <a:spcBef>
          <a:spcPct val="0"/>
        </a:spcBef>
        <a:spcAft>
          <a:spcPct val="0"/>
        </a:spcAft>
        <a:defRPr sz="2400" b="1">
          <a:solidFill>
            <a:srgbClr val="333333"/>
          </a:solidFill>
          <a:latin typeface="Arial" charset="0"/>
        </a:defRPr>
      </a:lvl7pPr>
      <a:lvl8pPr marL="1371600" algn="l" rtl="0" fontAlgn="base">
        <a:spcBef>
          <a:spcPct val="0"/>
        </a:spcBef>
        <a:spcAft>
          <a:spcPct val="0"/>
        </a:spcAft>
        <a:defRPr sz="2400" b="1">
          <a:solidFill>
            <a:srgbClr val="333333"/>
          </a:solidFill>
          <a:latin typeface="Arial" charset="0"/>
        </a:defRPr>
      </a:lvl8pPr>
      <a:lvl9pPr marL="1828800" algn="l" rtl="0" fontAlgn="base">
        <a:spcBef>
          <a:spcPct val="0"/>
        </a:spcBef>
        <a:spcAft>
          <a:spcPct val="0"/>
        </a:spcAft>
        <a:defRPr sz="2400" b="1">
          <a:solidFill>
            <a:srgbClr val="333333"/>
          </a:solidFill>
          <a:latin typeface="Arial" charset="0"/>
        </a:defRPr>
      </a:lvl9pPr>
    </p:titleStyle>
    <p:bodyStyle>
      <a:lvl1pPr marL="342900" indent="-163513" algn="l" rtl="0" eaLnBrk="0" fontAlgn="base" hangingPunct="0">
        <a:spcBef>
          <a:spcPct val="0"/>
        </a:spcBef>
        <a:spcAft>
          <a:spcPct val="0"/>
        </a:spcAft>
        <a:buBlip>
          <a:blip r:embed="rId10"/>
        </a:buBlip>
        <a:defRPr sz="1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1"/>
        </a:buBlip>
        <a:defRPr sz="1000">
          <a:solidFill>
            <a:schemeClr val="tx1"/>
          </a:solidFill>
          <a:latin typeface="+mn-lt"/>
        </a:defRPr>
      </a:lvl2pPr>
      <a:lvl3pPr marL="1143000" indent="-228600" algn="l" rtl="0" eaLnBrk="0" fontAlgn="base" hangingPunct="0">
        <a:spcBef>
          <a:spcPct val="20000"/>
        </a:spcBef>
        <a:spcAft>
          <a:spcPct val="0"/>
        </a:spcAft>
        <a:buChar char="•"/>
        <a:defRPr sz="1600">
          <a:solidFill>
            <a:srgbClr val="5F5F5F"/>
          </a:solidFill>
          <a:latin typeface="+mn-lt"/>
        </a:defRPr>
      </a:lvl3pPr>
      <a:lvl4pPr marL="1600200" indent="-228600" algn="l" rtl="0" eaLnBrk="0" fontAlgn="base" hangingPunct="0">
        <a:spcBef>
          <a:spcPct val="20000"/>
        </a:spcBef>
        <a:spcAft>
          <a:spcPct val="0"/>
        </a:spcAft>
        <a:buChar char="–"/>
        <a:defRPr sz="1600">
          <a:solidFill>
            <a:srgbClr val="5F5F5F"/>
          </a:solidFill>
          <a:latin typeface="+mn-lt"/>
        </a:defRPr>
      </a:lvl4pPr>
      <a:lvl5pPr marL="2057400" indent="-228600" algn="l" rtl="0" eaLnBrk="0" fontAlgn="base" hangingPunct="0">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ealkirja kohatäid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smtClean="0"/>
              <a:t>Muutke tiitli laadi</a:t>
            </a:r>
          </a:p>
        </p:txBody>
      </p:sp>
      <p:sp>
        <p:nvSpPr>
          <p:cNvPr id="1027" name="Teksti kohatäid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C1D59A-5259-4D27-A95E-8EB01414EC68}"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D154188-5546-4108-B44D-47B3582523D3}"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34066488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ealkirja kohatäid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smtClean="0"/>
              <a:t>Muutke tiitli laadi</a:t>
            </a:r>
          </a:p>
        </p:txBody>
      </p:sp>
      <p:sp>
        <p:nvSpPr>
          <p:cNvPr id="1027" name="Teksti kohatäid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C1D59A-5259-4D27-A95E-8EB01414EC68}" type="datetimeFigureOut">
              <a:rPr lang="et-EE">
                <a:solidFill>
                  <a:prstClr val="black">
                    <a:tint val="75000"/>
                  </a:prstClr>
                </a:solidFill>
              </a:rPr>
              <a:pPr>
                <a:defRPr/>
              </a:pPr>
              <a:t>14.11.2011</a:t>
            </a:fld>
            <a:endParaRPr lang="et-EE">
              <a:solidFill>
                <a:prstClr val="black">
                  <a:tint val="75000"/>
                </a:prstClr>
              </a:solidFill>
            </a:endParaRPr>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t-EE">
              <a:solidFill>
                <a:prstClr val="black">
                  <a:tint val="75000"/>
                </a:prstClr>
              </a:solidFill>
            </a:endParaRPr>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D154188-5546-4108-B44D-47B3582523D3}" type="slidenum">
              <a:rPr lang="et-EE">
                <a:solidFill>
                  <a:prstClr val="black">
                    <a:tint val="75000"/>
                  </a:prstClr>
                </a:solidFill>
              </a:rPr>
              <a:pPr>
                <a:defRPr/>
              </a:pPr>
              <a:t>‹#›</a:t>
            </a:fld>
            <a:endParaRPr lang="et-EE">
              <a:solidFill>
                <a:prstClr val="black">
                  <a:tint val="75000"/>
                </a:prstClr>
              </a:solidFill>
            </a:endParaRPr>
          </a:p>
        </p:txBody>
      </p:sp>
    </p:spTree>
    <p:extLst>
      <p:ext uri="{BB962C8B-B14F-4D97-AF65-F5344CB8AC3E}">
        <p14:creationId xmlns:p14="http://schemas.microsoft.com/office/powerpoint/2010/main" val="13878071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Muutke tiitli laadi</a:t>
            </a:r>
            <a:endParaRPr lang="et-EE"/>
          </a:p>
        </p:txBody>
      </p:sp>
      <p:sp>
        <p:nvSpPr>
          <p:cNvPr id="3" name="Teksti kohatäid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EAFF0-CC5D-4C3C-B1AF-D34A138957B9}" type="datetimeFigureOut">
              <a:rPr lang="et-EE" smtClean="0">
                <a:solidFill>
                  <a:prstClr val="black">
                    <a:tint val="75000"/>
                  </a:prstClr>
                </a:solidFill>
              </a:rPr>
              <a:pPr/>
              <a:t>14.11.2011</a:t>
            </a:fld>
            <a:endParaRPr lang="et-EE">
              <a:solidFill>
                <a:prstClr val="black">
                  <a:tint val="75000"/>
                </a:prstClr>
              </a:solidFill>
            </a:endParaRPr>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solidFill>
                <a:prstClr val="black">
                  <a:tint val="75000"/>
                </a:prstClr>
              </a:solidFill>
            </a:endParaRPr>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4FD00-EC6F-44CE-AD47-D69BE7798196}"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59830916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t-EE" smtClean="0"/>
              <a:t>Muutke tiitli laadi</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11/14/2011</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ADB55008-776E-4C0A-B874-872A9DDC11DD}" type="slidenum">
              <a:rPr lang="en-US" smtClean="0">
                <a:solidFill>
                  <a:prstClr val="white">
                    <a:lumMod val="50000"/>
                  </a:prstClr>
                </a:solidFill>
              </a:rPr>
              <a:pPr fontAlgn="base">
                <a:spcBef>
                  <a:spcPct val="0"/>
                </a:spcBef>
                <a:spcAft>
                  <a:spcPct val="0"/>
                </a:spcAft>
                <a:defRPr/>
              </a:pPr>
              <a:t>‹#›</a:t>
            </a:fld>
            <a:endParaRPr lang="en-US">
              <a:solidFill>
                <a:prstClr val="white">
                  <a:lumMod val="50000"/>
                </a:prstClr>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686" r:id="rId12"/>
    <p:sldLayoutId id="2147483688" r:id="rId13"/>
    <p:sldLayoutId id="2147483689" r:id="rId14"/>
    <p:sldLayoutId id="2147483690" r:id="rId15"/>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Muutke tiitli laadi</a:t>
            </a:r>
            <a:endParaRPr lang="et-EE"/>
          </a:p>
        </p:txBody>
      </p:sp>
      <p:sp>
        <p:nvSpPr>
          <p:cNvPr id="3" name="Teksti kohatäid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43226-6A30-47E5-91E3-012664198F6A}" type="datetimeFigureOut">
              <a:rPr lang="et-EE" smtClean="0"/>
              <a:t>14.11.2011</a:t>
            </a:fld>
            <a:endParaRPr lang="et-EE"/>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DB55008-776E-4C0A-B874-872A9DDC11DD}" type="slidenum">
              <a:rPr lang="en-US" smtClean="0">
                <a:solidFill>
                  <a:prstClr val="white">
                    <a:lumMod val="50000"/>
                  </a:prstClr>
                </a:solidFill>
              </a:rPr>
              <a:pPr fontAlgn="base">
                <a:spcBef>
                  <a:spcPct val="0"/>
                </a:spcBef>
                <a:spcAft>
                  <a:spcPct val="0"/>
                </a:spcAft>
                <a:defRPr/>
              </a:pPr>
              <a:t>‹#›</a:t>
            </a:fld>
            <a:endParaRPr lang="en-US">
              <a:solidFill>
                <a:prstClr val="white">
                  <a:lumMod val="50000"/>
                </a:prstClr>
              </a:solidFill>
            </a:endParaRPr>
          </a:p>
        </p:txBody>
      </p:sp>
    </p:spTree>
    <p:extLst>
      <p:ext uri="{BB962C8B-B14F-4D97-AF65-F5344CB8AC3E}">
        <p14:creationId xmlns:p14="http://schemas.microsoft.com/office/powerpoint/2010/main" val="17063057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t__leht1.xls"/><Relationship Id="rId2" Type="http://schemas.openxmlformats.org/officeDocument/2006/relationships/slideLayout" Target="../slideLayouts/slideLayout56.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oleObject" Target="../embeddings/Microsoft_Excel_97-2003_t__leht2.xls"/></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ctrTitle"/>
          </p:nvPr>
        </p:nvSpPr>
        <p:spPr/>
        <p:txBody>
          <a:bodyPr>
            <a:normAutofit fontScale="90000"/>
          </a:bodyPr>
          <a:lstStyle/>
          <a:p>
            <a:r>
              <a:rPr lang="et-EE" dirty="0"/>
              <a:t>Loodusvarade kasutusefektiivsuse suurendamise praktilisi näpunäiteid Eesti näitel</a:t>
            </a:r>
          </a:p>
        </p:txBody>
      </p:sp>
      <p:sp>
        <p:nvSpPr>
          <p:cNvPr id="5" name="Alapealkiri 4"/>
          <p:cNvSpPr>
            <a:spLocks noGrp="1"/>
          </p:cNvSpPr>
          <p:nvPr>
            <p:ph type="subTitle" idx="1"/>
          </p:nvPr>
        </p:nvSpPr>
        <p:spPr/>
        <p:txBody>
          <a:bodyPr>
            <a:normAutofit/>
          </a:bodyPr>
          <a:lstStyle/>
          <a:p>
            <a:r>
              <a:rPr lang="et-EE" dirty="0" smtClean="0"/>
              <a:t>Peep Siitam</a:t>
            </a:r>
          </a:p>
          <a:p>
            <a:r>
              <a:rPr lang="et-EE" dirty="0" smtClean="0"/>
              <a:t>14.novembril 2011a. </a:t>
            </a:r>
          </a:p>
          <a:p>
            <a:endParaRPr lang="et-EE" dirty="0"/>
          </a:p>
        </p:txBody>
      </p:sp>
    </p:spTree>
    <p:extLst>
      <p:ext uri="{BB962C8B-B14F-4D97-AF65-F5344CB8AC3E}">
        <p14:creationId xmlns:p14="http://schemas.microsoft.com/office/powerpoint/2010/main" val="117454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Pealkiri 2"/>
          <p:cNvSpPr>
            <a:spLocks noGrp="1"/>
          </p:cNvSpPr>
          <p:nvPr>
            <p:ph type="title"/>
          </p:nvPr>
        </p:nvSpPr>
        <p:spPr/>
        <p:txBody>
          <a:bodyPr>
            <a:normAutofit fontScale="90000"/>
          </a:bodyPr>
          <a:lstStyle/>
          <a:p>
            <a:r>
              <a:rPr lang="et-EE" dirty="0" smtClean="0"/>
              <a:t>„Õiged asjad õigel ajal“ - EHMAT GIS idee</a:t>
            </a:r>
          </a:p>
        </p:txBody>
      </p:sp>
      <p:sp>
        <p:nvSpPr>
          <p:cNvPr id="2" name="Sisu kohatäide 1"/>
          <p:cNvSpPr>
            <a:spLocks noGrp="1"/>
          </p:cNvSpPr>
          <p:nvPr>
            <p:ph idx="1"/>
          </p:nvPr>
        </p:nvSpPr>
        <p:spPr/>
        <p:txBody>
          <a:bodyPr/>
          <a:lstStyle/>
          <a:p>
            <a:pPr marL="0" indent="0">
              <a:buFont typeface="Symbol" pitchFamily="18" charset="2"/>
              <a:buNone/>
              <a:defRPr/>
            </a:pPr>
            <a:r>
              <a:rPr lang="et-EE" dirty="0" smtClean="0"/>
              <a:t>EHMAT GIS </a:t>
            </a:r>
            <a:r>
              <a:rPr lang="et-EE" sz="2400" b="1" u="sng" dirty="0" smtClean="0"/>
              <a:t>visualiseerib</a:t>
            </a:r>
            <a:r>
              <a:rPr lang="et-EE" dirty="0" smtClean="0"/>
              <a:t> erinevate andmebaaside vahel seoste loomisega ehitusmaterjalide kasutamisega seonduva </a:t>
            </a:r>
            <a:r>
              <a:rPr lang="et-EE" sz="2400" b="1" u="sng" dirty="0" smtClean="0"/>
              <a:t>probleemi oleku</a:t>
            </a:r>
            <a:r>
              <a:rPr lang="et-EE" dirty="0" smtClean="0"/>
              <a:t>, arvestades:</a:t>
            </a:r>
          </a:p>
          <a:p>
            <a:pPr>
              <a:defRPr/>
            </a:pPr>
            <a:r>
              <a:rPr lang="et-EE" dirty="0" smtClean="0"/>
              <a:t>Tarbimisvajadust</a:t>
            </a:r>
          </a:p>
          <a:p>
            <a:pPr>
              <a:defRPr/>
            </a:pPr>
            <a:r>
              <a:rPr lang="et-EE" dirty="0" smtClean="0"/>
              <a:t>Kitsendusi ja piiranguid</a:t>
            </a:r>
          </a:p>
          <a:p>
            <a:pPr>
              <a:defRPr/>
            </a:pPr>
            <a:r>
              <a:rPr lang="et-EE" dirty="0" smtClean="0"/>
              <a:t>Looduslikke võimalusi</a:t>
            </a:r>
          </a:p>
          <a:p>
            <a:pPr marL="0" indent="0">
              <a:buFont typeface="Symbol" pitchFamily="18" charset="2"/>
              <a:buNone/>
              <a:defRPr/>
            </a:pPr>
            <a:endParaRPr lang="et-EE" dirty="0"/>
          </a:p>
        </p:txBody>
      </p:sp>
    </p:spTree>
    <p:extLst>
      <p:ext uri="{BB962C8B-B14F-4D97-AF65-F5344CB8AC3E}">
        <p14:creationId xmlns:p14="http://schemas.microsoft.com/office/powerpoint/2010/main" val="95716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Pealkiri 2"/>
          <p:cNvSpPr>
            <a:spLocks noGrp="1"/>
          </p:cNvSpPr>
          <p:nvPr>
            <p:ph type="title"/>
          </p:nvPr>
        </p:nvSpPr>
        <p:spPr/>
        <p:txBody>
          <a:bodyPr>
            <a:normAutofit fontScale="90000"/>
          </a:bodyPr>
          <a:lstStyle/>
          <a:p>
            <a:pPr eaLnBrk="1" hangingPunct="1"/>
            <a:r>
              <a:rPr lang="et-EE" smtClean="0"/>
              <a:t>Millistele küsimustele EHMAT GIS vastab?</a:t>
            </a:r>
          </a:p>
        </p:txBody>
      </p:sp>
      <p:sp>
        <p:nvSpPr>
          <p:cNvPr id="2" name="Sisu kohatäide 1"/>
          <p:cNvSpPr>
            <a:spLocks noGrp="1"/>
          </p:cNvSpPr>
          <p:nvPr>
            <p:ph idx="1"/>
          </p:nvPr>
        </p:nvSpPr>
        <p:spPr/>
        <p:txBody>
          <a:bodyPr/>
          <a:lstStyle/>
          <a:p>
            <a:pPr eaLnBrk="1" hangingPunct="1">
              <a:defRPr/>
            </a:pPr>
            <a:r>
              <a:rPr lang="et-EE" b="1" u="sng" dirty="0"/>
              <a:t>Millal</a:t>
            </a:r>
            <a:r>
              <a:rPr lang="et-EE" dirty="0"/>
              <a:t> on vajalik uute </a:t>
            </a:r>
            <a:r>
              <a:rPr lang="et-EE" dirty="0" smtClean="0"/>
              <a:t>maavara </a:t>
            </a:r>
            <a:r>
              <a:rPr lang="et-EE" dirty="0"/>
              <a:t>leiukohtade kasutuselevõtt?</a:t>
            </a:r>
          </a:p>
          <a:p>
            <a:pPr eaLnBrk="1" hangingPunct="1">
              <a:defRPr/>
            </a:pPr>
            <a:r>
              <a:rPr lang="et-EE" b="1" u="sng" dirty="0"/>
              <a:t>Kus</a:t>
            </a:r>
            <a:r>
              <a:rPr lang="et-EE" dirty="0"/>
              <a:t> asuvad </a:t>
            </a:r>
            <a:r>
              <a:rPr lang="et-EE" dirty="0" smtClean="0"/>
              <a:t>ehitusmaavarade </a:t>
            </a:r>
            <a:r>
              <a:rPr lang="et-EE" dirty="0"/>
              <a:t>kaevandamiseks sobivaimad alad?</a:t>
            </a:r>
          </a:p>
          <a:p>
            <a:pPr eaLnBrk="1" hangingPunct="1">
              <a:defRPr/>
            </a:pPr>
            <a:r>
              <a:rPr lang="et-EE" dirty="0"/>
              <a:t>Milline on prognoositav </a:t>
            </a:r>
            <a:r>
              <a:rPr lang="et-EE" dirty="0" smtClean="0"/>
              <a:t>ehitusmaterjali </a:t>
            </a:r>
            <a:r>
              <a:rPr lang="et-EE" b="1" dirty="0"/>
              <a:t>tarnehind</a:t>
            </a:r>
            <a:r>
              <a:rPr lang="et-EE" dirty="0"/>
              <a:t> mistahes Eesti geograafilises punktis?</a:t>
            </a:r>
          </a:p>
          <a:p>
            <a:pPr marL="0" indent="0" eaLnBrk="1" hangingPunct="1">
              <a:buFont typeface="Symbol" pitchFamily="18" charset="2"/>
              <a:buNone/>
              <a:defRPr/>
            </a:pPr>
            <a:endParaRPr lang="et-EE" dirty="0"/>
          </a:p>
        </p:txBody>
      </p:sp>
    </p:spTree>
    <p:extLst>
      <p:ext uri="{BB962C8B-B14F-4D97-AF65-F5344CB8AC3E}">
        <p14:creationId xmlns:p14="http://schemas.microsoft.com/office/powerpoint/2010/main" val="305652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Pealkiri 3"/>
          <p:cNvSpPr>
            <a:spLocks noGrp="1"/>
          </p:cNvSpPr>
          <p:nvPr>
            <p:ph type="title"/>
          </p:nvPr>
        </p:nvSpPr>
        <p:spPr/>
        <p:txBody>
          <a:bodyPr/>
          <a:lstStyle/>
          <a:p>
            <a:pPr eaLnBrk="1" hangingPunct="1"/>
            <a:r>
              <a:rPr lang="et-EE" smtClean="0"/>
              <a:t>Ekspertsüsteemi sisu</a:t>
            </a:r>
          </a:p>
        </p:txBody>
      </p:sp>
      <p:sp>
        <p:nvSpPr>
          <p:cNvPr id="5" name="Sisu kohatäide 4"/>
          <p:cNvSpPr>
            <a:spLocks noGrp="1"/>
          </p:cNvSpPr>
          <p:nvPr>
            <p:ph idx="1"/>
          </p:nvPr>
        </p:nvSpPr>
        <p:spPr/>
        <p:txBody>
          <a:bodyPr rtlCol="0">
            <a:normAutofit/>
          </a:bodyPr>
          <a:lstStyle/>
          <a:p>
            <a:pPr marL="0" indent="0" eaLnBrk="1" fontAlgn="auto" hangingPunct="1">
              <a:spcAft>
                <a:spcPts val="0"/>
              </a:spcAft>
              <a:buFont typeface="Symbol" pitchFamily="18" charset="2"/>
              <a:buNone/>
              <a:defRPr/>
            </a:pPr>
            <a:r>
              <a:rPr lang="et-EE" u="sng" dirty="0" smtClean="0"/>
              <a:t>GIS-lahendusel põhinev  avaliku </a:t>
            </a:r>
            <a:r>
              <a:rPr lang="et-EE" u="sng" dirty="0"/>
              <a:t>kaardipildiga andmetöötluskeskkond</a:t>
            </a:r>
            <a:r>
              <a:rPr lang="et-EE" dirty="0"/>
              <a:t>, mille </a:t>
            </a:r>
            <a:r>
              <a:rPr lang="et-EE" dirty="0" smtClean="0"/>
              <a:t>eesmärkideks </a:t>
            </a:r>
            <a:r>
              <a:rPr lang="et-EE" dirty="0"/>
              <a:t>on: </a:t>
            </a:r>
          </a:p>
          <a:p>
            <a:pPr marL="274320" indent="-274320" eaLnBrk="1" fontAlgn="auto" hangingPunct="1">
              <a:spcAft>
                <a:spcPts val="0"/>
              </a:spcAft>
              <a:defRPr/>
            </a:pPr>
            <a:r>
              <a:rPr lang="et-EE" dirty="0" smtClean="0"/>
              <a:t>Siduda ja panna omavahel kooskõlastatult tööle erinevad maavarade kasutamisega seonduvad andmebaasid (tarbimine, geoloogia, tehnilised tingimused ja hinnad, transport ja hinnad);</a:t>
            </a:r>
            <a:endParaRPr lang="et-EE" dirty="0"/>
          </a:p>
          <a:p>
            <a:pPr marL="274320" indent="-274320" eaLnBrk="1" fontAlgn="auto" hangingPunct="1">
              <a:spcAft>
                <a:spcPts val="0"/>
              </a:spcAft>
              <a:defRPr/>
            </a:pPr>
            <a:r>
              <a:rPr lang="et-EE" dirty="0"/>
              <a:t>Subjektiivsuse </a:t>
            </a:r>
            <a:r>
              <a:rPr lang="et-EE" dirty="0" smtClean="0"/>
              <a:t>minimeerimine läbi objektiivsete kriteeriumide;</a:t>
            </a:r>
            <a:endParaRPr lang="et-EE" dirty="0"/>
          </a:p>
          <a:p>
            <a:pPr marL="274320" indent="-274320" eaLnBrk="1" fontAlgn="auto" hangingPunct="1">
              <a:spcAft>
                <a:spcPts val="0"/>
              </a:spcAft>
              <a:defRPr/>
            </a:pPr>
            <a:r>
              <a:rPr lang="et-EE" dirty="0"/>
              <a:t>Sotsiaalsete pingete </a:t>
            </a:r>
            <a:r>
              <a:rPr lang="et-EE" dirty="0" smtClean="0"/>
              <a:t>leevendamine. </a:t>
            </a:r>
          </a:p>
          <a:p>
            <a:pPr marL="0" indent="0" eaLnBrk="1" fontAlgn="auto" hangingPunct="1">
              <a:spcAft>
                <a:spcPts val="0"/>
              </a:spcAft>
              <a:buFont typeface="Symbol" pitchFamily="18" charset="2"/>
              <a:buNone/>
              <a:defRPr/>
            </a:pPr>
            <a:endParaRPr lang="et-EE" dirty="0"/>
          </a:p>
        </p:txBody>
      </p:sp>
    </p:spTree>
    <p:extLst>
      <p:ext uri="{BB962C8B-B14F-4D97-AF65-F5344CB8AC3E}">
        <p14:creationId xmlns:p14="http://schemas.microsoft.com/office/powerpoint/2010/main" val="240420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ealkiri 1"/>
          <p:cNvSpPr>
            <a:spLocks noGrp="1"/>
          </p:cNvSpPr>
          <p:nvPr>
            <p:ph type="title"/>
          </p:nvPr>
        </p:nvSpPr>
        <p:spPr/>
        <p:txBody>
          <a:bodyPr/>
          <a:lstStyle/>
          <a:p>
            <a:r>
              <a:rPr lang="et-EE" smtClean="0"/>
              <a:t>Eesti energiatarbimise muster</a:t>
            </a:r>
          </a:p>
        </p:txBody>
      </p:sp>
      <p:graphicFrame>
        <p:nvGraphicFramePr>
          <p:cNvPr id="4" name="Sisu kohatäide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Jaluse kohatäide 4"/>
          <p:cNvSpPr>
            <a:spLocks noGrp="1"/>
          </p:cNvSpPr>
          <p:nvPr>
            <p:ph type="ftr" sz="quarter" idx="11"/>
          </p:nvPr>
        </p:nvSpPr>
        <p:spPr>
          <a:xfrm>
            <a:off x="250825" y="6308725"/>
            <a:ext cx="2895600" cy="365125"/>
          </a:xfrm>
        </p:spPr>
        <p:txBody>
          <a:bodyPr/>
          <a:lstStyle/>
          <a:p>
            <a:pPr>
              <a:defRPr/>
            </a:pPr>
            <a:r>
              <a:rPr lang="et-EE" dirty="0" smtClean="0">
                <a:solidFill>
                  <a:prstClr val="black">
                    <a:tint val="75000"/>
                  </a:prstClr>
                </a:solidFill>
              </a:rPr>
              <a:t>allikas: Statistikaamet</a:t>
            </a:r>
            <a:endParaRPr lang="et-EE" dirty="0">
              <a:solidFill>
                <a:prstClr val="black">
                  <a:tint val="75000"/>
                </a:prstClr>
              </a:solidFill>
            </a:endParaRPr>
          </a:p>
        </p:txBody>
      </p:sp>
    </p:spTree>
    <p:extLst>
      <p:ext uri="{BB962C8B-B14F-4D97-AF65-F5344CB8AC3E}">
        <p14:creationId xmlns:p14="http://schemas.microsoft.com/office/powerpoint/2010/main" val="241776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ealkiri 1"/>
          <p:cNvSpPr>
            <a:spLocks noGrp="1"/>
          </p:cNvSpPr>
          <p:nvPr>
            <p:ph type="title"/>
          </p:nvPr>
        </p:nvSpPr>
        <p:spPr/>
        <p:txBody>
          <a:bodyPr/>
          <a:lstStyle/>
          <a:p>
            <a:r>
              <a:rPr lang="et-EE" smtClean="0"/>
              <a:t>Elektrienergia ja SKP vaheline seos</a:t>
            </a:r>
          </a:p>
        </p:txBody>
      </p:sp>
      <p:graphicFrame>
        <p:nvGraphicFramePr>
          <p:cNvPr id="4" name="Sisu kohatäide 3"/>
          <p:cNvGraphicFramePr>
            <a:graphicFrameLocks noGrp="1"/>
          </p:cNvGraphicFramePr>
          <p:nvPr>
            <p:ph idx="1"/>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974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normAutofit fontScale="90000"/>
          </a:bodyPr>
          <a:lstStyle/>
          <a:p>
            <a:r>
              <a:rPr lang="et-EE" dirty="0" smtClean="0"/>
              <a:t>Elektroenergeetika – vaid halvad valikud?</a:t>
            </a:r>
            <a:endParaRPr lang="et-EE" dirty="0"/>
          </a:p>
        </p:txBody>
      </p:sp>
      <p:sp>
        <p:nvSpPr>
          <p:cNvPr id="2" name="Sisu kohatäide 1"/>
          <p:cNvSpPr>
            <a:spLocks noGrp="1"/>
          </p:cNvSpPr>
          <p:nvPr>
            <p:ph idx="1"/>
          </p:nvPr>
        </p:nvSpPr>
        <p:spPr/>
        <p:txBody>
          <a:bodyPr/>
          <a:lstStyle/>
          <a:p>
            <a:r>
              <a:rPr lang="et-EE" dirty="0"/>
              <a:t>Ü</a:t>
            </a:r>
            <a:r>
              <a:rPr lang="et-EE" dirty="0" smtClean="0"/>
              <a:t>hegi muundamistehnoloogia uue võimsuse rajamine ei saa toimuda ilma toetuseta – see on varasemate poliitotsuste tulemus;</a:t>
            </a:r>
          </a:p>
          <a:p>
            <a:r>
              <a:rPr lang="et-EE" dirty="0" smtClean="0"/>
              <a:t>Valik on kahe halva vahel – moonutada jätkuvalt konkurentsi, makstes jätkuvalt toetusi või maksta kõrgemat elektrihinda;</a:t>
            </a:r>
          </a:p>
          <a:p>
            <a:r>
              <a:rPr lang="et-EE" dirty="0" smtClean="0"/>
              <a:t>Kui valime esimese, siis mitte meie maksumaksja arvel!</a:t>
            </a:r>
            <a:endParaRPr lang="et-EE" dirty="0"/>
          </a:p>
        </p:txBody>
      </p:sp>
    </p:spTree>
    <p:extLst>
      <p:ext uri="{BB962C8B-B14F-4D97-AF65-F5344CB8AC3E}">
        <p14:creationId xmlns:p14="http://schemas.microsoft.com/office/powerpoint/2010/main" val="344036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smtClean="0"/>
              <a:t>Kütteväärtuste hinnad</a:t>
            </a:r>
            <a:endParaRPr lang="et-EE"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453073585"/>
              </p:ext>
            </p:extLst>
          </p:nvPr>
        </p:nvGraphicFramePr>
        <p:xfrm>
          <a:off x="914400" y="2770188"/>
          <a:ext cx="7315200" cy="3538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94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 kohatäide 4"/>
          <p:cNvSpPr>
            <a:spLocks noGrp="1"/>
          </p:cNvSpPr>
          <p:nvPr>
            <p:ph type="body" idx="1"/>
          </p:nvPr>
        </p:nvSpPr>
        <p:spPr/>
        <p:txBody>
          <a:bodyPr>
            <a:normAutofit/>
          </a:bodyPr>
          <a:lstStyle/>
          <a:p>
            <a:r>
              <a:rPr lang="et-EE" dirty="0" smtClean="0"/>
              <a:t>Maailmas 2009, mlrd.USD</a:t>
            </a:r>
            <a:endParaRPr lang="et-EE" dirty="0"/>
          </a:p>
        </p:txBody>
      </p:sp>
      <p:sp>
        <p:nvSpPr>
          <p:cNvPr id="7" name="Teksti kohatäide 6"/>
          <p:cNvSpPr>
            <a:spLocks noGrp="1"/>
          </p:cNvSpPr>
          <p:nvPr>
            <p:ph type="body" sz="quarter" idx="3"/>
          </p:nvPr>
        </p:nvSpPr>
        <p:spPr/>
        <p:txBody>
          <a:bodyPr>
            <a:normAutofit/>
          </a:bodyPr>
          <a:lstStyle/>
          <a:p>
            <a:r>
              <a:rPr lang="et-EE" dirty="0" smtClean="0"/>
              <a:t>Eestis elekter 2010, MEUR</a:t>
            </a:r>
            <a:endParaRPr lang="et-EE" dirty="0"/>
          </a:p>
        </p:txBody>
      </p:sp>
      <p:sp>
        <p:nvSpPr>
          <p:cNvPr id="4" name="Pealkiri 3"/>
          <p:cNvSpPr>
            <a:spLocks noGrp="1"/>
          </p:cNvSpPr>
          <p:nvPr>
            <p:ph type="title"/>
          </p:nvPr>
        </p:nvSpPr>
        <p:spPr/>
        <p:txBody>
          <a:bodyPr>
            <a:normAutofit fontScale="90000"/>
          </a:bodyPr>
          <a:lstStyle/>
          <a:p>
            <a:r>
              <a:rPr lang="et-EE" dirty="0" smtClean="0"/>
              <a:t>Energiamajanduse ebaefektiivsus numbrites</a:t>
            </a:r>
            <a:endParaRPr lang="et-EE" dirty="0"/>
          </a:p>
        </p:txBody>
      </p:sp>
      <p:graphicFrame>
        <p:nvGraphicFramePr>
          <p:cNvPr id="9" name="Sisu kohatäide 8"/>
          <p:cNvGraphicFramePr>
            <a:graphicFrameLocks noGrp="1"/>
          </p:cNvGraphicFramePr>
          <p:nvPr>
            <p:ph sz="quarter" idx="13"/>
            <p:extLst>
              <p:ext uri="{D42A27DB-BD31-4B8C-83A1-F6EECF244321}">
                <p14:modId xmlns:p14="http://schemas.microsoft.com/office/powerpoint/2010/main" val="2114864101"/>
              </p:ext>
            </p:extLst>
          </p:nvPr>
        </p:nvGraphicFramePr>
        <p:xfrm>
          <a:off x="914400" y="3382963"/>
          <a:ext cx="3565525" cy="2954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u kohatäide 9"/>
          <p:cNvGraphicFramePr>
            <a:graphicFrameLocks noGrp="1"/>
          </p:cNvGraphicFramePr>
          <p:nvPr>
            <p:ph sz="quarter" idx="14"/>
            <p:extLst>
              <p:ext uri="{D42A27DB-BD31-4B8C-83A1-F6EECF244321}">
                <p14:modId xmlns:p14="http://schemas.microsoft.com/office/powerpoint/2010/main" val="2085814759"/>
              </p:ext>
            </p:extLst>
          </p:nvPr>
        </p:nvGraphicFramePr>
        <p:xfrm>
          <a:off x="4681538" y="3382963"/>
          <a:ext cx="3567112" cy="2954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34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27584" y="548680"/>
            <a:ext cx="7315200" cy="1154097"/>
          </a:xfrm>
        </p:spPr>
        <p:txBody>
          <a:bodyPr>
            <a:normAutofit fontScale="90000"/>
          </a:bodyPr>
          <a:lstStyle/>
          <a:p>
            <a:r>
              <a:rPr lang="et-EE" dirty="0" smtClean="0"/>
              <a:t>NEJ CFB täiskulu 109EUR/MWh, (3000</a:t>
            </a:r>
            <a:r>
              <a:rPr lang="et-EE" dirty="0"/>
              <a:t> </a:t>
            </a:r>
            <a:r>
              <a:rPr lang="et-EE" dirty="0" smtClean="0"/>
              <a:t>ja 8000t/a</a:t>
            </a:r>
            <a:r>
              <a:rPr lang="et-EE" dirty="0"/>
              <a:t>, </a:t>
            </a:r>
            <a:r>
              <a:rPr lang="et-EE" dirty="0" smtClean="0"/>
              <a:t>950MEUR, 8%, 25a)</a:t>
            </a:r>
            <a:endParaRPr lang="et-EE" dirty="0"/>
          </a:p>
        </p:txBody>
      </p:sp>
      <p:sp>
        <p:nvSpPr>
          <p:cNvPr id="5" name="Jaluse kohatäide 4"/>
          <p:cNvSpPr>
            <a:spLocks noGrp="1"/>
          </p:cNvSpPr>
          <p:nvPr>
            <p:ph type="ftr" sz="quarter" idx="11"/>
          </p:nvPr>
        </p:nvSpPr>
        <p:spPr>
          <a:xfrm>
            <a:off x="395536" y="6237312"/>
            <a:ext cx="2895600" cy="365125"/>
          </a:xfrm>
        </p:spPr>
        <p:txBody>
          <a:bodyPr/>
          <a:lstStyle/>
          <a:p>
            <a:pPr algn="l"/>
            <a:r>
              <a:rPr lang="et-EE" dirty="0" smtClean="0"/>
              <a:t>Peep </a:t>
            </a:r>
            <a:r>
              <a:rPr lang="et-EE" dirty="0" err="1" smtClean="0"/>
              <a:t>Siitami</a:t>
            </a:r>
            <a:r>
              <a:rPr lang="et-EE" dirty="0" smtClean="0"/>
              <a:t> arvutused NEJ 7.ploki andmetel</a:t>
            </a:r>
            <a:endParaRPr lang="et-EE" dirty="0"/>
          </a:p>
        </p:txBody>
      </p:sp>
      <p:graphicFrame>
        <p:nvGraphicFramePr>
          <p:cNvPr id="4" name="Sisu kohatäide 3"/>
          <p:cNvGraphicFramePr>
            <a:graphicFrameLocks noGrp="1"/>
          </p:cNvGraphicFramePr>
          <p:nvPr>
            <p:ph sz="quarter" idx="1"/>
            <p:extLst>
              <p:ext uri="{D42A27DB-BD31-4B8C-83A1-F6EECF244321}">
                <p14:modId xmlns:p14="http://schemas.microsoft.com/office/powerpoint/2010/main" val="4183806314"/>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668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u kohatäide 3"/>
          <p:cNvGraphicFramePr>
            <a:graphicFrameLocks noGrp="1"/>
          </p:cNvGraphicFramePr>
          <p:nvPr>
            <p:ph idx="1"/>
            <p:extLst>
              <p:ext uri="{D42A27DB-BD31-4B8C-83A1-F6EECF244321}">
                <p14:modId xmlns:p14="http://schemas.microsoft.com/office/powerpoint/2010/main" val="3241415212"/>
              </p:ext>
            </p:extLst>
          </p:nvPr>
        </p:nvGraphicFramePr>
        <p:xfrm>
          <a:off x="611560" y="1700808"/>
          <a:ext cx="8229600" cy="4295816"/>
        </p:xfrm>
        <a:graphic>
          <a:graphicData uri="http://schemas.openxmlformats.org/presentationml/2006/ole">
            <mc:AlternateContent xmlns:mc="http://schemas.openxmlformats.org/markup-compatibility/2006">
              <mc:Choice xmlns:v="urn:schemas-microsoft-com:vml" Requires="v">
                <p:oleObj spid="_x0000_s5139" r:id="rId3" imgW="8876545" imgH="4633362" progId="Excel.Chart.8">
                  <p:embed/>
                </p:oleObj>
              </mc:Choice>
              <mc:Fallback>
                <p:oleObj r:id="rId3" imgW="8876545" imgH="463336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8229600" cy="429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8"/>
          <p:cNvSpPr txBox="1">
            <a:spLocks noGrp="1" noChangeArrowheads="1"/>
          </p:cNvSpPr>
          <p:nvPr>
            <p:ph type="title"/>
          </p:nvPr>
        </p:nvSpPr>
        <p:spPr bwMode="auto">
          <a:xfrm>
            <a:off x="539552" y="220578"/>
            <a:ext cx="8229600" cy="1384995"/>
          </a:xfrm>
          <a:prstGeom prst="rect">
            <a:avLst/>
          </a:prstGeom>
          <a:solidFill>
            <a:srgbClr val="0068A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t-EE" sz="2800" b="1" dirty="0" smtClean="0">
                <a:solidFill>
                  <a:schemeClr val="bg1"/>
                </a:solidFill>
                <a:cs typeface="Arial" charset="0"/>
              </a:rPr>
              <a:t>Ühiskonna poolt turuhinnale lisaks (</a:t>
            </a:r>
            <a:r>
              <a:rPr lang="et-EE" sz="2800" b="1" dirty="0" err="1" smtClean="0">
                <a:solidFill>
                  <a:schemeClr val="bg1"/>
                </a:solidFill>
                <a:cs typeface="Arial" charset="0"/>
              </a:rPr>
              <a:t>sic</a:t>
            </a:r>
            <a:r>
              <a:rPr lang="et-EE" sz="2800" b="1" dirty="0" smtClean="0">
                <a:solidFill>
                  <a:schemeClr val="bg1"/>
                </a:solidFill>
                <a:cs typeface="Arial" charset="0"/>
              </a:rPr>
              <a:t>!) makstav </a:t>
            </a:r>
            <a:r>
              <a:rPr lang="et-EE" sz="2800" b="1" dirty="0">
                <a:solidFill>
                  <a:schemeClr val="bg1"/>
                </a:solidFill>
                <a:cs typeface="Arial" charset="0"/>
              </a:rPr>
              <a:t>kulude </a:t>
            </a:r>
            <a:r>
              <a:rPr lang="en-US" sz="2800" b="1" dirty="0" smtClean="0">
                <a:solidFill>
                  <a:schemeClr val="bg1"/>
                </a:solidFill>
                <a:cs typeface="Arial" charset="0"/>
              </a:rPr>
              <a:t>nüüdisväärtus</a:t>
            </a:r>
            <a:r>
              <a:rPr lang="et-EE" sz="2800" b="1" dirty="0" smtClean="0">
                <a:solidFill>
                  <a:schemeClr val="bg1"/>
                </a:solidFill>
                <a:cs typeface="Arial" charset="0"/>
              </a:rPr>
              <a:t> EUR/ </a:t>
            </a:r>
            <a:r>
              <a:rPr lang="et-EE" sz="2800" b="1" dirty="0">
                <a:solidFill>
                  <a:schemeClr val="bg1"/>
                </a:solidFill>
                <a:cs typeface="Arial" charset="0"/>
              </a:rPr>
              <a:t>toodetud MWh</a:t>
            </a:r>
            <a:endParaRPr lang="en-US" sz="2800" b="1" dirty="0">
              <a:solidFill>
                <a:schemeClr val="bg1"/>
              </a:solidFill>
              <a:cs typeface="Arial" charset="0"/>
            </a:endParaRPr>
          </a:p>
        </p:txBody>
      </p:sp>
      <p:sp>
        <p:nvSpPr>
          <p:cNvPr id="6" name="Jaluse kohatäide 5"/>
          <p:cNvSpPr>
            <a:spLocks noGrp="1"/>
          </p:cNvSpPr>
          <p:nvPr>
            <p:ph type="ftr" sz="quarter" idx="11"/>
          </p:nvPr>
        </p:nvSpPr>
        <p:spPr>
          <a:xfrm>
            <a:off x="251520" y="6309320"/>
            <a:ext cx="2895600" cy="365125"/>
          </a:xfrm>
        </p:spPr>
        <p:txBody>
          <a:bodyPr/>
          <a:lstStyle/>
          <a:p>
            <a:pPr algn="l"/>
            <a:r>
              <a:rPr lang="et-EE" sz="2000" dirty="0" smtClean="0">
                <a:solidFill>
                  <a:prstClr val="black">
                    <a:tint val="75000"/>
                  </a:prstClr>
                </a:solidFill>
              </a:rPr>
              <a:t>allikas: Energiasalv</a:t>
            </a:r>
            <a:endParaRPr lang="et-EE" sz="2000" dirty="0">
              <a:solidFill>
                <a:prstClr val="black">
                  <a:tint val="75000"/>
                </a:prstClr>
              </a:solidFill>
            </a:endParaRPr>
          </a:p>
        </p:txBody>
      </p:sp>
    </p:spTree>
    <p:extLst>
      <p:ext uri="{BB962C8B-B14F-4D97-AF65-F5344CB8AC3E}">
        <p14:creationId xmlns:p14="http://schemas.microsoft.com/office/powerpoint/2010/main" val="67278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Edukas ühiskond </a:t>
            </a:r>
            <a:endParaRPr lang="et-EE" dirty="0"/>
          </a:p>
        </p:txBody>
      </p:sp>
      <p:sp>
        <p:nvSpPr>
          <p:cNvPr id="3" name="Sisu kohatäide 2"/>
          <p:cNvSpPr>
            <a:spLocks noGrp="1"/>
          </p:cNvSpPr>
          <p:nvPr>
            <p:ph idx="1"/>
          </p:nvPr>
        </p:nvSpPr>
        <p:spPr/>
        <p:txBody>
          <a:bodyPr>
            <a:normAutofit/>
          </a:bodyPr>
          <a:lstStyle/>
          <a:p>
            <a:r>
              <a:rPr lang="et-EE" dirty="0" smtClean="0"/>
              <a:t>Haritud ja kenad inimesed;</a:t>
            </a:r>
          </a:p>
          <a:p>
            <a:r>
              <a:rPr lang="et-EE" dirty="0" smtClean="0"/>
              <a:t>Tasemel taristu (äri+olme+huvi) ja elukeskkond;</a:t>
            </a:r>
          </a:p>
          <a:p>
            <a:r>
              <a:rPr lang="et-EE" dirty="0" smtClean="0"/>
              <a:t>Lihtne asjaajamine;</a:t>
            </a:r>
          </a:p>
          <a:p>
            <a:r>
              <a:rPr lang="et-EE" dirty="0" smtClean="0"/>
              <a:t>Madal korruptsioonitase;</a:t>
            </a:r>
          </a:p>
          <a:p>
            <a:r>
              <a:rPr lang="et-EE" dirty="0" smtClean="0"/>
              <a:t>Lihtne maksusüsteem;</a:t>
            </a:r>
          </a:p>
          <a:p>
            <a:r>
              <a:rPr lang="et-EE" dirty="0" smtClean="0"/>
              <a:t>Palju loodust.</a:t>
            </a:r>
          </a:p>
          <a:p>
            <a:pPr marL="0" indent="0">
              <a:buNone/>
            </a:pPr>
            <a:r>
              <a:rPr lang="et-EE" dirty="0" smtClean="0"/>
              <a:t>Kõik on justkui olemas, aga „miks me ei suuda oma makroökonoomilisi tugevusi muuta mikroökonoomiliseks konkurentsivõimeks?“</a:t>
            </a:r>
          </a:p>
          <a:p>
            <a:endParaRPr lang="et-EE" dirty="0" smtClean="0"/>
          </a:p>
          <a:p>
            <a:endParaRPr lang="et-EE" dirty="0"/>
          </a:p>
        </p:txBody>
      </p:sp>
    </p:spTree>
    <p:extLst>
      <p:ext uri="{BB962C8B-B14F-4D97-AF65-F5344CB8AC3E}">
        <p14:creationId xmlns:p14="http://schemas.microsoft.com/office/powerpoint/2010/main" val="304914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Biomassi kasutusvõimalused elektroenergeetikas</a:t>
            </a:r>
            <a:endParaRPr lang="et-EE" dirty="0"/>
          </a:p>
        </p:txBody>
      </p:sp>
      <p:sp>
        <p:nvSpPr>
          <p:cNvPr id="3" name="Sisu kohatäide 2"/>
          <p:cNvSpPr>
            <a:spLocks noGrp="1"/>
          </p:cNvSpPr>
          <p:nvPr>
            <p:ph idx="1"/>
          </p:nvPr>
        </p:nvSpPr>
        <p:spPr/>
        <p:txBody>
          <a:bodyPr>
            <a:normAutofit fontScale="77500" lnSpcReduction="20000"/>
          </a:bodyPr>
          <a:lstStyle/>
          <a:p>
            <a:pPr marL="0" indent="0">
              <a:buNone/>
            </a:pPr>
            <a:r>
              <a:rPr lang="et-EE" dirty="0" smtClean="0"/>
              <a:t>Eesti Metsanduse arengukava puiduenergia kasutusest  2020 							30PJ/a</a:t>
            </a:r>
          </a:p>
          <a:p>
            <a:pPr marL="0" indent="0">
              <a:buNone/>
            </a:pPr>
            <a:r>
              <a:rPr lang="et-EE" dirty="0" smtClean="0"/>
              <a:t>Biomassi ja bioenergia kasutamise edendamise arengukava 2007-2013 biomassiks   </a:t>
            </a:r>
          </a:p>
          <a:p>
            <a:pPr marL="0" indent="0">
              <a:buNone/>
            </a:pPr>
            <a:r>
              <a:rPr lang="et-EE" dirty="0"/>
              <a:t>	</a:t>
            </a:r>
            <a:r>
              <a:rPr lang="et-EE" dirty="0" smtClean="0"/>
              <a:t>			4,4Mtm/a ehk ca. 	30PJ/a</a:t>
            </a:r>
          </a:p>
          <a:p>
            <a:pPr marL="0" indent="0">
              <a:buNone/>
            </a:pPr>
            <a:r>
              <a:rPr lang="et-EE" dirty="0" smtClean="0"/>
              <a:t>Kasutamata maaressurss (PRIA TÕ+pindalatoetusega)				250t.ha,</a:t>
            </a:r>
          </a:p>
          <a:p>
            <a:pPr marL="0" indent="0">
              <a:buNone/>
            </a:pPr>
            <a:r>
              <a:rPr lang="et-EE" dirty="0"/>
              <a:t>m</a:t>
            </a:r>
            <a:r>
              <a:rPr lang="et-EE" dirty="0" smtClean="0"/>
              <a:t>illelt võiks teoreetiliselt toota lisaks kuni (kui 30% võetakse kasutusse)						11PJ/a </a:t>
            </a:r>
          </a:p>
          <a:p>
            <a:pPr marL="0" indent="0">
              <a:buNone/>
            </a:pPr>
            <a:r>
              <a:rPr lang="et-EE" dirty="0" smtClean="0"/>
              <a:t>Täna puitkütuseid kasutuses	 	     	ca. 	27PJ/a	</a:t>
            </a:r>
          </a:p>
          <a:p>
            <a:pPr marL="0" indent="0">
              <a:buNone/>
            </a:pPr>
            <a:r>
              <a:rPr lang="et-EE" dirty="0" smtClean="0"/>
              <a:t>Juurde võiks toota 					</a:t>
            </a:r>
            <a:r>
              <a:rPr lang="et-EE" b="1" dirty="0" smtClean="0"/>
              <a:t>3(14)PJ/a</a:t>
            </a:r>
            <a:endParaRPr lang="et-EE" b="1" dirty="0" smtClean="0"/>
          </a:p>
          <a:p>
            <a:pPr marL="0" indent="0">
              <a:buNone/>
            </a:pPr>
            <a:r>
              <a:rPr lang="et-EE" dirty="0" smtClean="0"/>
              <a:t>Võrdluseks, maagaasi kasutus soojatootmiseks 		22PJ/a</a:t>
            </a:r>
          </a:p>
          <a:p>
            <a:pPr marL="0" indent="0">
              <a:buNone/>
            </a:pPr>
            <a:r>
              <a:rPr lang="et-EE" b="1" dirty="0" smtClean="0"/>
              <a:t>Järeldus: puiduressurss piiratud, NEJ-s kasutamine peaks olema välistatud</a:t>
            </a:r>
          </a:p>
          <a:p>
            <a:pPr marL="0" indent="0">
              <a:buNone/>
            </a:pPr>
            <a:endParaRPr lang="et-EE" dirty="0"/>
          </a:p>
        </p:txBody>
      </p:sp>
    </p:spTree>
    <p:extLst>
      <p:ext uri="{BB962C8B-B14F-4D97-AF65-F5344CB8AC3E}">
        <p14:creationId xmlns:p14="http://schemas.microsoft.com/office/powerpoint/2010/main" val="62040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5249" y="368300"/>
            <a:ext cx="8913813" cy="566738"/>
          </a:xfrm>
        </p:spPr>
        <p:txBody>
          <a:bodyPr/>
          <a:lstStyle/>
          <a:p>
            <a:r>
              <a:rPr lang="et-EE" dirty="0" smtClean="0"/>
              <a:t>Tuul 1000MW +Maardu pumpjaam põlevkiviploki asemel  </a:t>
            </a:r>
            <a:endParaRPr lang="en-US" dirty="0" smtClean="0"/>
          </a:p>
        </p:txBody>
      </p:sp>
      <p:sp>
        <p:nvSpPr>
          <p:cNvPr id="36867" name="Content Placeholder 2"/>
          <p:cNvSpPr>
            <a:spLocks noGrp="1"/>
          </p:cNvSpPr>
          <p:nvPr>
            <p:ph idx="1"/>
          </p:nvPr>
        </p:nvSpPr>
        <p:spPr>
          <a:xfrm>
            <a:off x="244475" y="5324475"/>
            <a:ext cx="8724900" cy="1447800"/>
          </a:xfrm>
        </p:spPr>
        <p:txBody>
          <a:bodyPr/>
          <a:lstStyle/>
          <a:p>
            <a:pPr marL="179388" indent="-179388">
              <a:spcBef>
                <a:spcPts val="600"/>
              </a:spcBef>
              <a:buFontTx/>
              <a:buBlip>
                <a:blip r:embed="rId3"/>
              </a:buBlip>
            </a:pPr>
            <a:r>
              <a:rPr lang="et-EE" sz="1400" smtClean="0"/>
              <a:t>270 MW võimsusega PHAJ koostöös 500 MW maismaa, 500 MW avamere tuuleparkide ning 270 MW gaasijaamaga võivad palju efektiivsemalt ning odavamalt asendada ühte planeeritavat põlevkiviplokki ning tagada 270 MW neto baaskoormust, tootes samas veel 48% ehk 1,035 GWh rohkem elektrit</a:t>
            </a:r>
          </a:p>
          <a:p>
            <a:pPr marL="179388" indent="-179388">
              <a:spcBef>
                <a:spcPts val="600"/>
              </a:spcBef>
              <a:buFontTx/>
              <a:buBlip>
                <a:blip r:embed="rId3"/>
              </a:buBlip>
            </a:pPr>
            <a:r>
              <a:rPr lang="et-EE" sz="1400" smtClean="0"/>
              <a:t>Tootes 114 GWh elektrit töötaks gaasijaam ainult 422 tundi ehk ajal, kui tuult ei ole pikaajaliselt </a:t>
            </a:r>
          </a:p>
          <a:p>
            <a:pPr marL="358775" lvl="1" indent="-179388">
              <a:spcBef>
                <a:spcPts val="600"/>
              </a:spcBef>
              <a:buFontTx/>
              <a:buBlip>
                <a:blip r:embed="rId4"/>
              </a:buBlip>
            </a:pPr>
            <a:r>
              <a:rPr lang="et-EE" sz="1100" smtClean="0"/>
              <a:t>Tuuleparkide toodangu prognoosimiseks on kasutatud  reaalseid Hiiumaa tuuleandmeid  (mõõdetud 2009. aastal) ning Siemensi </a:t>
            </a:r>
            <a:br>
              <a:rPr lang="et-EE" sz="1100" smtClean="0"/>
            </a:br>
            <a:r>
              <a:rPr lang="et-EE" sz="1100" smtClean="0"/>
              <a:t>3,6 MW võimsuskõverat</a:t>
            </a:r>
          </a:p>
        </p:txBody>
      </p:sp>
      <p:sp>
        <p:nvSpPr>
          <p:cNvPr id="4" name="Slide Number Placeholder 3"/>
          <p:cNvSpPr>
            <a:spLocks noGrp="1"/>
          </p:cNvSpPr>
          <p:nvPr>
            <p:ph type="sldNum" sz="quarter" idx="10"/>
          </p:nvPr>
        </p:nvSpPr>
        <p:spPr/>
        <p:txBody>
          <a:bodyPr/>
          <a:lstStyle/>
          <a:p>
            <a:pPr>
              <a:defRPr/>
            </a:pPr>
            <a:fld id="{155F7E72-69E1-4A9D-B2F3-D549A46E3909}" type="slidenum">
              <a:rPr lang="en-US" smtClean="0">
                <a:solidFill>
                  <a:prstClr val="white">
                    <a:lumMod val="50000"/>
                  </a:prstClr>
                </a:solidFill>
              </a:rPr>
              <a:pPr>
                <a:defRPr/>
              </a:pPr>
              <a:t>21</a:t>
            </a:fld>
            <a:endParaRPr lang="en-US" dirty="0">
              <a:solidFill>
                <a:prstClr val="white">
                  <a:lumMod val="50000"/>
                </a:prstClr>
              </a:solidFill>
            </a:endParaRPr>
          </a:p>
        </p:txBody>
      </p:sp>
      <p:sp>
        <p:nvSpPr>
          <p:cNvPr id="36869" name="Rectangle 4"/>
          <p:cNvSpPr>
            <a:spLocks noChangeArrowheads="1"/>
          </p:cNvSpPr>
          <p:nvPr>
            <p:custDataLst>
              <p:tags r:id="rId1"/>
            </p:custDataLst>
          </p:nvPr>
        </p:nvSpPr>
        <p:spPr bwMode="auto">
          <a:xfrm>
            <a:off x="200025" y="890588"/>
            <a:ext cx="8809038" cy="233362"/>
          </a:xfrm>
          <a:prstGeom prst="rect">
            <a:avLst/>
          </a:prstGeom>
          <a:solidFill>
            <a:srgbClr val="0068A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90000" rIns="90000" bIns="90000" anchor="ctr"/>
          <a:lstStyle/>
          <a:p>
            <a:pPr fontAlgn="base">
              <a:spcBef>
                <a:spcPct val="0"/>
              </a:spcBef>
              <a:spcAft>
                <a:spcPct val="0"/>
              </a:spcAft>
            </a:pPr>
            <a:r>
              <a:rPr lang="et-EE" sz="1000" b="1">
                <a:solidFill>
                  <a:prstClr val="white"/>
                </a:solidFill>
              </a:rPr>
              <a:t>PHAJ, tuuleparkide &amp; gaasijama simuleeritud toodang </a:t>
            </a:r>
            <a:endParaRPr lang="en-GB" sz="1000" b="1">
              <a:solidFill>
                <a:prstClr val="white"/>
              </a:solidFill>
            </a:endParaRPr>
          </a:p>
        </p:txBody>
      </p:sp>
      <p:pic>
        <p:nvPicPr>
          <p:cNvPr id="368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136650"/>
            <a:ext cx="8809038"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366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48463" y="6356350"/>
            <a:ext cx="2133600" cy="365125"/>
          </a:xfrm>
        </p:spPr>
        <p:txBody>
          <a:bodyPr/>
          <a:lstStyle/>
          <a:p>
            <a:pPr>
              <a:defRPr/>
            </a:pPr>
            <a:fld id="{16B7B7C4-F2CC-4FF9-A1DD-9821DA69494D}" type="slidenum">
              <a:rPr lang="en-US" smtClean="0">
                <a:solidFill>
                  <a:prstClr val="white">
                    <a:lumMod val="50000"/>
                  </a:prstClr>
                </a:solidFill>
              </a:rPr>
              <a:pPr>
                <a:defRPr/>
              </a:pPr>
              <a:t>22</a:t>
            </a:fld>
            <a:endParaRPr lang="en-US">
              <a:solidFill>
                <a:prstClr val="white">
                  <a:lumMod val="50000"/>
                </a:prstClr>
              </a:solidFill>
            </a:endParaRPr>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780928"/>
            <a:ext cx="6981428" cy="37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txBox="1">
            <a:spLocks noChangeArrowheads="1"/>
          </p:cNvSpPr>
          <p:nvPr/>
        </p:nvSpPr>
        <p:spPr bwMode="auto">
          <a:xfrm>
            <a:off x="395536" y="1052736"/>
            <a:ext cx="7920879" cy="147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0">
            <a:spAutoFit/>
          </a:bodyPr>
          <a:lstStyle>
            <a:lvl1pPr marL="179388"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fontAlgn="base" hangingPunct="1">
              <a:spcBef>
                <a:spcPts val="600"/>
              </a:spcBef>
              <a:spcAft>
                <a:spcPct val="0"/>
              </a:spcAft>
            </a:pPr>
            <a:r>
              <a:rPr lang="et-EE" sz="2000" dirty="0">
                <a:solidFill>
                  <a:prstClr val="black"/>
                </a:solidFill>
              </a:rPr>
              <a:t>Hüdroakumulatsioonijaam – efektiivseim lahendus balansseerimiseks ja energeetilise julgeoleku tagamiseks</a:t>
            </a:r>
          </a:p>
          <a:p>
            <a:pPr marL="0" indent="0" eaLnBrk="1" fontAlgn="base" hangingPunct="1">
              <a:spcBef>
                <a:spcPts val="600"/>
              </a:spcBef>
              <a:spcAft>
                <a:spcPct val="0"/>
              </a:spcAft>
            </a:pPr>
            <a:r>
              <a:rPr lang="et-EE" sz="2000" dirty="0" smtClean="0">
                <a:solidFill>
                  <a:prstClr val="black"/>
                </a:solidFill>
              </a:rPr>
              <a:t>Hinnanguline </a:t>
            </a:r>
            <a:r>
              <a:rPr lang="et-EE" sz="2000" dirty="0">
                <a:solidFill>
                  <a:prstClr val="black"/>
                </a:solidFill>
              </a:rPr>
              <a:t>investeering </a:t>
            </a:r>
            <a:r>
              <a:rPr lang="et-EE" sz="2000" dirty="0" smtClean="0">
                <a:solidFill>
                  <a:prstClr val="black"/>
                </a:solidFill>
              </a:rPr>
              <a:t>300 </a:t>
            </a:r>
            <a:r>
              <a:rPr lang="et-EE" sz="2000" dirty="0">
                <a:solidFill>
                  <a:prstClr val="black"/>
                </a:solidFill>
              </a:rPr>
              <a:t>miljonit EUR: 608 tuhat EUR/MW </a:t>
            </a:r>
            <a:endParaRPr lang="et-EE" sz="2000" dirty="0" smtClean="0">
              <a:solidFill>
                <a:prstClr val="black"/>
              </a:solidFill>
            </a:endParaRPr>
          </a:p>
          <a:p>
            <a:pPr marL="0" indent="0" eaLnBrk="1" fontAlgn="base" hangingPunct="1">
              <a:spcBef>
                <a:spcPts val="600"/>
              </a:spcBef>
              <a:spcAft>
                <a:spcPct val="0"/>
              </a:spcAft>
            </a:pPr>
            <a:r>
              <a:rPr lang="et-EE" sz="2000" dirty="0" smtClean="0">
                <a:solidFill>
                  <a:prstClr val="black"/>
                </a:solidFill>
              </a:rPr>
              <a:t>Realiseerimise ajagraafik 2013-2018</a:t>
            </a:r>
            <a:endParaRPr lang="et-EE" sz="2000" dirty="0">
              <a:solidFill>
                <a:prstClr val="black"/>
              </a:solidFill>
            </a:endParaRPr>
          </a:p>
        </p:txBody>
      </p:sp>
      <p:sp>
        <p:nvSpPr>
          <p:cNvPr id="10" name="Title 1"/>
          <p:cNvSpPr txBox="1">
            <a:spLocks/>
          </p:cNvSpPr>
          <p:nvPr/>
        </p:nvSpPr>
        <p:spPr bwMode="auto">
          <a:xfrm>
            <a:off x="127000" y="368300"/>
            <a:ext cx="8015288" cy="566738"/>
          </a:xfrm>
          <a:prstGeom prst="rect">
            <a:avLst/>
          </a:prstGeom>
          <a:noFill/>
          <a:ln w="9525">
            <a:noFill/>
            <a:miter lim="800000"/>
            <a:headEnd/>
            <a:tailEnd/>
          </a:ln>
        </p:spPr>
        <p:txBody>
          <a:bodyPr anchor="ctr"/>
          <a:lstStyle/>
          <a:p>
            <a:pPr eaLnBrk="0" fontAlgn="base" hangingPunct="0">
              <a:spcBef>
                <a:spcPct val="0"/>
              </a:spcBef>
              <a:spcAft>
                <a:spcPct val="0"/>
              </a:spcAft>
              <a:defRPr/>
            </a:pPr>
            <a:r>
              <a:rPr lang="et-EE" sz="2800" b="1" dirty="0" smtClean="0">
                <a:solidFill>
                  <a:srgbClr val="0068A9"/>
                </a:solidFill>
                <a:cs typeface="Arial" pitchFamily="34" charset="0"/>
              </a:rPr>
              <a:t>Maardu 500MW pumpjaam</a:t>
            </a:r>
            <a:endParaRPr lang="en-US" sz="2800" b="1" dirty="0">
              <a:solidFill>
                <a:srgbClr val="0068A9"/>
              </a:solidFill>
              <a:cs typeface="Arial" pitchFamily="34" charset="0"/>
            </a:endParaRPr>
          </a:p>
        </p:txBody>
      </p:sp>
    </p:spTree>
    <p:extLst>
      <p:ext uri="{BB962C8B-B14F-4D97-AF65-F5344CB8AC3E}">
        <p14:creationId xmlns:p14="http://schemas.microsoft.com/office/powerpoint/2010/main" val="280432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27000" y="360363"/>
            <a:ext cx="8704263" cy="566737"/>
          </a:xfrm>
        </p:spPr>
        <p:txBody>
          <a:bodyPr/>
          <a:lstStyle/>
          <a:p>
            <a:r>
              <a:rPr lang="et-EE" sz="2800" smtClean="0">
                <a:cs typeface="Arial" charset="0"/>
              </a:rPr>
              <a:t>Šahtide veepidavuse tagamine </a:t>
            </a:r>
            <a:endParaRPr lang="en-US" sz="2800" smtClean="0">
              <a:cs typeface="Arial" charset="0"/>
            </a:endParaRPr>
          </a:p>
        </p:txBody>
      </p:sp>
      <p:sp>
        <p:nvSpPr>
          <p:cNvPr id="63491" name="Content Placeholder 2"/>
          <p:cNvSpPr>
            <a:spLocks noGrp="1"/>
          </p:cNvSpPr>
          <p:nvPr>
            <p:ph idx="1"/>
          </p:nvPr>
        </p:nvSpPr>
        <p:spPr>
          <a:xfrm>
            <a:off x="117475" y="1371600"/>
            <a:ext cx="4297363" cy="4156075"/>
          </a:xfrm>
        </p:spPr>
        <p:txBody>
          <a:bodyPr/>
          <a:lstStyle/>
          <a:p>
            <a:pPr marL="179388" indent="-179388">
              <a:spcBef>
                <a:spcPts val="600"/>
              </a:spcBef>
              <a:buFontTx/>
              <a:buBlip>
                <a:blip r:embed="rId4"/>
              </a:buBlip>
            </a:pPr>
            <a:r>
              <a:rPr lang="et-EE" sz="1200" smtClean="0">
                <a:cs typeface="Arial" charset="0"/>
              </a:rPr>
              <a:t>Ehituse käigus kaeviku kuivana hoidmise lihtsaim viis on pinnase tsementeerimine (ingl. </a:t>
            </a:r>
            <a:r>
              <a:rPr lang="et-EE" sz="1200" i="1" smtClean="0">
                <a:cs typeface="Arial" charset="0"/>
              </a:rPr>
              <a:t>grouting,  </a:t>
            </a:r>
            <a:r>
              <a:rPr lang="et-EE" sz="1200" smtClean="0">
                <a:cs typeface="Arial" charset="0"/>
              </a:rPr>
              <a:t>pinnase pooride ja lõhede täitmist</a:t>
            </a:r>
            <a:r>
              <a:rPr lang="et-EE" sz="1200" i="1" smtClean="0">
                <a:cs typeface="Arial" charset="0"/>
              </a:rPr>
              <a:t> </a:t>
            </a:r>
            <a:r>
              <a:rPr lang="et-EE" sz="1200" smtClean="0">
                <a:cs typeface="Arial" charset="0"/>
              </a:rPr>
              <a:t>tsemendilahuse või keemilise lahusega), millega saavutatakse </a:t>
            </a:r>
            <a:r>
              <a:rPr lang="fi-FI" sz="1200" smtClean="0">
                <a:cs typeface="Arial" charset="0"/>
              </a:rPr>
              <a:t>pinnase veejuhtivuse oluline vähenemine ja tugevuse suurenemine</a:t>
            </a:r>
            <a:endParaRPr lang="et-EE" sz="1200" smtClean="0">
              <a:cs typeface="Arial" charset="0"/>
            </a:endParaRPr>
          </a:p>
          <a:p>
            <a:pPr marL="179388" indent="-179388">
              <a:spcBef>
                <a:spcPts val="600"/>
              </a:spcBef>
              <a:buFontTx/>
              <a:buBlip>
                <a:blip r:embed="rId4"/>
              </a:buBlip>
            </a:pPr>
            <a:r>
              <a:rPr lang="et-EE" sz="1200" smtClean="0">
                <a:cs typeface="Arial" charset="0"/>
              </a:rPr>
              <a:t>Selleks puuritakse puuraugud (vt. parempoolne joonis), mille kaudu surutakse vastav lahus kivimimassiivi pooridesse ja lõhedesse ning mille kõvenemisel massiiv tiheneb ning väheneb filtratsioonitegur</a:t>
            </a:r>
          </a:p>
          <a:p>
            <a:pPr marL="179388" indent="-179388">
              <a:spcBef>
                <a:spcPts val="600"/>
              </a:spcBef>
              <a:buFontTx/>
              <a:buBlip>
                <a:blip r:embed="rId4"/>
              </a:buBlip>
            </a:pPr>
            <a:r>
              <a:rPr lang="et-EE" sz="1200" smtClean="0">
                <a:cs typeface="Arial" charset="0"/>
              </a:rPr>
              <a:t>Sarnaselt tsementeerimisega maapinnalt jaotatakse edasinihe sektsioonideks pikkusega 12 – 25 m. Tsementeerimise puuraugud puuritakse vertikaali suhtes nurga all, mistõttu jäävad puuraugu otsad 1–2 m eemale rajatava šahti</a:t>
            </a:r>
          </a:p>
          <a:p>
            <a:pPr marL="179388" indent="-179388">
              <a:spcBef>
                <a:spcPts val="600"/>
              </a:spcBef>
              <a:buFontTx/>
              <a:buBlip>
                <a:blip r:embed="rId4"/>
              </a:buBlip>
            </a:pPr>
            <a:r>
              <a:rPr lang="et-EE" sz="1200" smtClean="0">
                <a:cs typeface="Arial" charset="0"/>
              </a:rPr>
              <a:t>Šahti täielik veepidavus ning püsivus saavutatakse raudbetoonist või metallist siseseina ehitamisega</a:t>
            </a:r>
          </a:p>
          <a:p>
            <a:pPr marL="179388" indent="-179388">
              <a:spcBef>
                <a:spcPts val="600"/>
              </a:spcBef>
              <a:buFontTx/>
              <a:buBlip>
                <a:blip r:embed="rId4"/>
              </a:buBlip>
            </a:pPr>
            <a:r>
              <a:rPr lang="et-EE" sz="1200" smtClean="0">
                <a:cs typeface="Arial" charset="0"/>
              </a:rPr>
              <a:t>Algkaeveõõnte rajamise näol on tegu tavapärase mäendusprojektiga, mille käigus rajatakse kahte vertikaalset šahti ja üks kallaktunnel</a:t>
            </a:r>
          </a:p>
          <a:p>
            <a:pPr marL="358775" lvl="1" indent="-179388">
              <a:spcBef>
                <a:spcPts val="600"/>
              </a:spcBef>
              <a:buFontTx/>
              <a:buBlip>
                <a:blip r:embed="rId5"/>
              </a:buBlip>
            </a:pPr>
            <a:r>
              <a:rPr lang="et-EE" sz="1100" smtClean="0">
                <a:cs typeface="Arial" charset="0"/>
              </a:rPr>
              <a:t>Suurimad mäendusprojektid on kuni 3 km sügavused</a:t>
            </a:r>
          </a:p>
        </p:txBody>
      </p:sp>
      <p:sp>
        <p:nvSpPr>
          <p:cNvPr id="63492" name="Slide Number Placeholder 3"/>
          <p:cNvSpPr>
            <a:spLocks noGrp="1"/>
          </p:cNvSpPr>
          <p:nvPr>
            <p:ph type="sldNum" sz="quarter" idx="10"/>
          </p:nvPr>
        </p:nvSpPr>
        <p:spPr>
          <a:xfrm>
            <a:off x="7062788" y="648493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BA328C-63E7-4ADD-930A-3D5370656EBB}" type="slidenum">
              <a:rPr lang="en-US" smtClean="0">
                <a:solidFill>
                  <a:srgbClr val="7F7F7F"/>
                </a:solidFill>
              </a:rPr>
              <a:pPr eaLnBrk="1" hangingPunct="1"/>
              <a:t>23</a:t>
            </a:fld>
            <a:endParaRPr lang="en-US" smtClean="0">
              <a:solidFill>
                <a:srgbClr val="7F7F7F"/>
              </a:solidFill>
            </a:endParaRPr>
          </a:p>
        </p:txBody>
      </p:sp>
      <p:pic>
        <p:nvPicPr>
          <p:cNvPr id="6349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8188" y="1347788"/>
            <a:ext cx="1931987"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5"/>
          <p:cNvSpPr>
            <a:spLocks noChangeArrowheads="1"/>
          </p:cNvSpPr>
          <p:nvPr>
            <p:custDataLst>
              <p:tags r:id="rId1"/>
            </p:custDataLst>
          </p:nvPr>
        </p:nvSpPr>
        <p:spPr bwMode="auto">
          <a:xfrm>
            <a:off x="4657725" y="1155700"/>
            <a:ext cx="4235450" cy="233363"/>
          </a:xfrm>
          <a:prstGeom prst="rect">
            <a:avLst/>
          </a:prstGeom>
          <a:solidFill>
            <a:srgbClr val="0068A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90000" rIns="90000" bIns="90000" anchor="ctr"/>
          <a:lstStyle/>
          <a:p>
            <a:pPr fontAlgn="base">
              <a:spcBef>
                <a:spcPct val="0"/>
              </a:spcBef>
              <a:spcAft>
                <a:spcPct val="0"/>
              </a:spcAft>
            </a:pPr>
            <a:r>
              <a:rPr lang="fi-FI" sz="1000" b="1">
                <a:solidFill>
                  <a:srgbClr val="FFFFFF"/>
                </a:solidFill>
              </a:rPr>
              <a:t>Tsementeerimispuuraukude asetus šahti läbindamise ees</a:t>
            </a:r>
            <a:endParaRPr lang="en-GB" sz="1000" b="1">
              <a:solidFill>
                <a:srgbClr val="FFFFFF"/>
              </a:solidFill>
            </a:endParaRPr>
          </a:p>
        </p:txBody>
      </p:sp>
      <p:sp>
        <p:nvSpPr>
          <p:cNvPr id="63495" name="Rectangle 5"/>
          <p:cNvSpPr>
            <a:spLocks noChangeArrowheads="1"/>
          </p:cNvSpPr>
          <p:nvPr>
            <p:custDataLst>
              <p:tags r:id="rId2"/>
            </p:custDataLst>
          </p:nvPr>
        </p:nvSpPr>
        <p:spPr bwMode="auto">
          <a:xfrm>
            <a:off x="230188" y="1155700"/>
            <a:ext cx="4235450" cy="233363"/>
          </a:xfrm>
          <a:prstGeom prst="rect">
            <a:avLst/>
          </a:prstGeom>
          <a:solidFill>
            <a:srgbClr val="0068A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90000" rIns="90000" bIns="90000" anchor="ctr"/>
          <a:lstStyle/>
          <a:p>
            <a:pPr fontAlgn="base">
              <a:spcBef>
                <a:spcPct val="0"/>
              </a:spcBef>
              <a:spcAft>
                <a:spcPct val="0"/>
              </a:spcAft>
            </a:pPr>
            <a:r>
              <a:rPr lang="et-EE" sz="1000" b="1">
                <a:solidFill>
                  <a:srgbClr val="FFFFFF"/>
                </a:solidFill>
              </a:rPr>
              <a:t>Šaktide ehitus</a:t>
            </a:r>
            <a:endParaRPr lang="en-GB" sz="1000" b="1">
              <a:solidFill>
                <a:srgbClr val="FFFFFF"/>
              </a:solidFill>
            </a:endParaRPr>
          </a:p>
        </p:txBody>
      </p:sp>
      <p:pic>
        <p:nvPicPr>
          <p:cNvPr id="63496" name="Picture 4" descr="C:\Documents and Settings\Dmitriv\Local Settings\Temporary Internet Files\Content.Outlook\UBT856AJ\impala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725" y="3711575"/>
            <a:ext cx="24320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0" descr="C:\Documents and Settings\Dmitriv\Local Settings\Temporary Internet Files\Content.Outlook\UBT856AJ\moab3 (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7725" y="1436688"/>
            <a:ext cx="2438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Box 1"/>
          <p:cNvSpPr txBox="1">
            <a:spLocks noChangeArrowheads="1"/>
          </p:cNvSpPr>
          <p:nvPr/>
        </p:nvSpPr>
        <p:spPr bwMode="auto">
          <a:xfrm>
            <a:off x="230188" y="6662738"/>
            <a:ext cx="2714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t-EE" sz="1000">
                <a:solidFill>
                  <a:prstClr val="black"/>
                </a:solidFill>
              </a:rPr>
              <a:t>Allikas: Shaftsinkers Holdings </a:t>
            </a:r>
            <a:endParaRPr lang="en-US" sz="1000">
              <a:solidFill>
                <a:prstClr val="black"/>
              </a:solidFill>
            </a:endParaRPr>
          </a:p>
        </p:txBody>
      </p:sp>
      <p:sp>
        <p:nvSpPr>
          <p:cNvPr id="3" name="Rectangle 2"/>
          <p:cNvSpPr/>
          <p:nvPr/>
        </p:nvSpPr>
        <p:spPr>
          <a:xfrm>
            <a:off x="4657725" y="3414713"/>
            <a:ext cx="2438400" cy="254000"/>
          </a:xfrm>
          <a:prstGeom prst="rect">
            <a:avLst/>
          </a:prstGeom>
        </p:spPr>
        <p:txBody>
          <a:bodyPr>
            <a:spAutoFit/>
          </a:bodyPr>
          <a:lstStyle/>
          <a:p>
            <a:pPr fontAlgn="base">
              <a:spcBef>
                <a:spcPct val="0"/>
              </a:spcBef>
              <a:spcAft>
                <a:spcPct val="0"/>
              </a:spcAft>
              <a:defRPr/>
            </a:pPr>
            <a:r>
              <a:rPr lang="en-US" sz="1050" dirty="0">
                <a:solidFill>
                  <a:prstClr val="black"/>
                </a:solidFill>
              </a:rPr>
              <a:t>Anglo Gold Ashanti - Moab, </a:t>
            </a:r>
            <a:r>
              <a:rPr lang="et-EE" sz="1050" dirty="0">
                <a:solidFill>
                  <a:prstClr val="black"/>
                </a:solidFill>
              </a:rPr>
              <a:t>LAV</a:t>
            </a:r>
            <a:endParaRPr lang="en-US" sz="1050" dirty="0">
              <a:solidFill>
                <a:prstClr val="black"/>
              </a:solidFill>
            </a:endParaRPr>
          </a:p>
        </p:txBody>
      </p:sp>
      <p:sp>
        <p:nvSpPr>
          <p:cNvPr id="18" name="Rectangle 17"/>
          <p:cNvSpPr/>
          <p:nvPr/>
        </p:nvSpPr>
        <p:spPr>
          <a:xfrm>
            <a:off x="4657725" y="5287963"/>
            <a:ext cx="2438400" cy="252412"/>
          </a:xfrm>
          <a:prstGeom prst="rect">
            <a:avLst/>
          </a:prstGeom>
        </p:spPr>
        <p:txBody>
          <a:bodyPr>
            <a:spAutoFit/>
          </a:bodyPr>
          <a:lstStyle/>
          <a:p>
            <a:pPr fontAlgn="base">
              <a:spcBef>
                <a:spcPct val="0"/>
              </a:spcBef>
              <a:spcAft>
                <a:spcPct val="0"/>
              </a:spcAft>
              <a:defRPr/>
            </a:pPr>
            <a:r>
              <a:rPr lang="en-US" sz="1050" dirty="0">
                <a:solidFill>
                  <a:prstClr val="black"/>
                </a:solidFill>
              </a:rPr>
              <a:t>Impala Platinum</a:t>
            </a:r>
            <a:r>
              <a:rPr lang="et-EE" sz="1050" dirty="0">
                <a:solidFill>
                  <a:prstClr val="black"/>
                </a:solidFill>
              </a:rPr>
              <a:t>, LAV</a:t>
            </a:r>
            <a:endParaRPr lang="en-US" sz="1050" dirty="0">
              <a:solidFill>
                <a:prstClr val="black"/>
              </a:solidFill>
            </a:endParaRPr>
          </a:p>
        </p:txBody>
      </p:sp>
    </p:spTree>
    <p:extLst>
      <p:ext uri="{BB962C8B-B14F-4D97-AF65-F5344CB8AC3E}">
        <p14:creationId xmlns:p14="http://schemas.microsoft.com/office/powerpoint/2010/main" val="1727669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850"/>
            <a:ext cx="8229600" cy="779934"/>
          </a:xfrm>
        </p:spPr>
        <p:txBody>
          <a:bodyPr>
            <a:normAutofit fontScale="90000"/>
          </a:bodyPr>
          <a:lstStyle/>
          <a:p>
            <a:r>
              <a:rPr lang="et-EE" dirty="0" smtClean="0"/>
              <a:t>Elektroenergeetika soovituslik käitumisjuhend</a:t>
            </a:r>
            <a:endParaRPr lang="et-EE" dirty="0"/>
          </a:p>
        </p:txBody>
      </p:sp>
      <p:sp>
        <p:nvSpPr>
          <p:cNvPr id="3" name="Sisu kohatäide 2"/>
          <p:cNvSpPr>
            <a:spLocks noGrp="1"/>
          </p:cNvSpPr>
          <p:nvPr>
            <p:ph idx="1"/>
          </p:nvPr>
        </p:nvSpPr>
        <p:spPr>
          <a:xfrm>
            <a:off x="467544" y="1412776"/>
            <a:ext cx="8229600" cy="5184576"/>
          </a:xfrm>
        </p:spPr>
        <p:txBody>
          <a:bodyPr>
            <a:normAutofit lnSpcReduction="10000"/>
          </a:bodyPr>
          <a:lstStyle/>
          <a:p>
            <a:pPr marL="514350" indent="-514350">
              <a:buAutoNum type="arabicPeriod"/>
            </a:pPr>
            <a:r>
              <a:rPr lang="et-EE" sz="3200" b="1" u="sng" dirty="0"/>
              <a:t>Taastuvenergia ei ole kohustus, see on võimalus</a:t>
            </a:r>
            <a:r>
              <a:rPr lang="et-EE" sz="3200" b="1" u="sng" dirty="0" smtClean="0"/>
              <a:t>!</a:t>
            </a:r>
          </a:p>
          <a:p>
            <a:pPr marL="514350" indent="-514350">
              <a:buAutoNum type="arabicPeriod"/>
            </a:pPr>
            <a:r>
              <a:rPr lang="et-EE" sz="3200" dirty="0" smtClean="0"/>
              <a:t>Põlevkivist elektritootmine pole alternatiiv, töötada välja põlevkivist loobumise tegelik kava, lihtsaim viis seda teha on </a:t>
            </a:r>
            <a:r>
              <a:rPr lang="et-EE" sz="3200" b="1" u="sng" dirty="0" smtClean="0"/>
              <a:t>konkursi korraldamine</a:t>
            </a:r>
            <a:r>
              <a:rPr lang="et-EE" sz="3200" dirty="0" smtClean="0"/>
              <a:t>;</a:t>
            </a:r>
          </a:p>
          <a:p>
            <a:pPr marL="514350" indent="-514350">
              <a:buAutoNum type="arabicPeriod"/>
            </a:pPr>
            <a:r>
              <a:rPr lang="et-EE" sz="3200" dirty="0" smtClean="0"/>
              <a:t>Mistahes tootmisvõimsuste rajamise toetamise puhul peaks </a:t>
            </a:r>
            <a:r>
              <a:rPr lang="et-EE" sz="3200" b="1" u="sng" dirty="0" smtClean="0"/>
              <a:t>maksumaksjale koormuse </a:t>
            </a:r>
            <a:r>
              <a:rPr lang="et-EE" sz="3200" dirty="0" smtClean="0"/>
              <a:t>suurendamine olema </a:t>
            </a:r>
            <a:r>
              <a:rPr lang="et-EE" sz="3200" b="1" u="sng" dirty="0" smtClean="0"/>
              <a:t>välistatud</a:t>
            </a:r>
            <a:r>
              <a:rPr lang="et-EE" sz="3200" dirty="0" smtClean="0"/>
              <a:t>.</a:t>
            </a:r>
          </a:p>
          <a:p>
            <a:pPr marL="0" indent="0">
              <a:buNone/>
            </a:pPr>
            <a:r>
              <a:rPr lang="et-EE" sz="2400" b="1" u="sng" dirty="0" smtClean="0"/>
              <a:t> </a:t>
            </a:r>
            <a:endParaRPr lang="et-EE" dirty="0" smtClean="0"/>
          </a:p>
          <a:p>
            <a:pPr marL="514350" indent="-514350">
              <a:buAutoNum type="arabicPeriod"/>
            </a:pPr>
            <a:endParaRPr lang="et-EE" dirty="0" smtClean="0"/>
          </a:p>
          <a:p>
            <a:pPr marL="514350" indent="-514350">
              <a:buAutoNum type="arabicPeriod"/>
            </a:pPr>
            <a:endParaRPr lang="et-EE" dirty="0" smtClean="0"/>
          </a:p>
          <a:p>
            <a:pPr marL="514350" indent="-514350">
              <a:buAutoNum type="arabicPeriod"/>
            </a:pPr>
            <a:endParaRPr lang="et-EE" dirty="0"/>
          </a:p>
        </p:txBody>
      </p:sp>
    </p:spTree>
    <p:extLst>
      <p:ext uri="{BB962C8B-B14F-4D97-AF65-F5344CB8AC3E}">
        <p14:creationId xmlns:p14="http://schemas.microsoft.com/office/powerpoint/2010/main" val="167208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57200" y="704088"/>
            <a:ext cx="8305800" cy="5461216"/>
          </a:xfrm>
        </p:spPr>
        <p:txBody>
          <a:bodyPr>
            <a:normAutofit/>
          </a:bodyPr>
          <a:lstStyle/>
          <a:p>
            <a:r>
              <a:rPr lang="et-EE" dirty="0" smtClean="0"/>
              <a:t>Tänan kuulamast!</a:t>
            </a:r>
            <a:br>
              <a:rPr lang="et-EE" dirty="0" smtClean="0"/>
            </a:br>
            <a:r>
              <a:rPr lang="et-EE" dirty="0" smtClean="0"/>
              <a:t>Peep Siitam</a:t>
            </a:r>
            <a:br>
              <a:rPr lang="et-EE" dirty="0" smtClean="0"/>
            </a:br>
            <a:r>
              <a:rPr lang="et-EE" dirty="0" smtClean="0"/>
              <a:t/>
            </a:r>
            <a:br>
              <a:rPr lang="et-EE" dirty="0" smtClean="0"/>
            </a:br>
            <a:r>
              <a:rPr lang="et-EE" dirty="0"/>
              <a:t/>
            </a:r>
            <a:br>
              <a:rPr lang="et-EE" dirty="0"/>
            </a:br>
            <a:r>
              <a:rPr lang="et-EE" dirty="0" smtClean="0"/>
              <a:t/>
            </a:r>
            <a:br>
              <a:rPr lang="et-EE" dirty="0" smtClean="0"/>
            </a:br>
            <a:endParaRPr lang="et-EE" dirty="0"/>
          </a:p>
        </p:txBody>
      </p:sp>
    </p:spTree>
    <p:extLst>
      <p:ext uri="{BB962C8B-B14F-4D97-AF65-F5344CB8AC3E}">
        <p14:creationId xmlns:p14="http://schemas.microsoft.com/office/powerpoint/2010/main" val="386683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Lisad</a:t>
            </a:r>
            <a:endParaRPr lang="et-EE" dirty="0"/>
          </a:p>
        </p:txBody>
      </p:sp>
      <p:sp>
        <p:nvSpPr>
          <p:cNvPr id="3" name="Slaidinumbri kohatäide 2"/>
          <p:cNvSpPr>
            <a:spLocks noGrp="1"/>
          </p:cNvSpPr>
          <p:nvPr>
            <p:ph type="sldNum" sz="quarter" idx="12"/>
          </p:nvPr>
        </p:nvSpPr>
        <p:spPr/>
        <p:txBody>
          <a:bodyPr/>
          <a:lstStyle/>
          <a:p>
            <a:fld id="{9A44AC68-2E14-4525-A131-2A2B16BEEA88}" type="slidenum">
              <a:rPr lang="et-EE" smtClean="0">
                <a:solidFill>
                  <a:srgbClr val="8CADAE">
                    <a:shade val="75000"/>
                  </a:srgbClr>
                </a:solidFill>
              </a:rPr>
              <a:pPr/>
              <a:t>26</a:t>
            </a:fld>
            <a:endParaRPr lang="et-EE">
              <a:solidFill>
                <a:srgbClr val="8CADAE">
                  <a:shade val="75000"/>
                </a:srgbClr>
              </a:solidFill>
            </a:endParaRPr>
          </a:p>
        </p:txBody>
      </p:sp>
    </p:spTree>
    <p:extLst>
      <p:ext uri="{BB962C8B-B14F-4D97-AF65-F5344CB8AC3E}">
        <p14:creationId xmlns:p14="http://schemas.microsoft.com/office/powerpoint/2010/main" val="289351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2438" y="368300"/>
            <a:ext cx="7689850" cy="566738"/>
          </a:xfrm>
        </p:spPr>
        <p:txBody>
          <a:bodyPr/>
          <a:lstStyle/>
          <a:p>
            <a:r>
              <a:rPr lang="et-EE" dirty="0" smtClean="0"/>
              <a:t>Elektritarbimise katmise graafik 2023.a</a:t>
            </a:r>
            <a:endParaRPr lang="en-US" dirty="0" smtClean="0"/>
          </a:p>
        </p:txBody>
      </p:sp>
      <p:sp>
        <p:nvSpPr>
          <p:cNvPr id="29699" name="Content Placeholder 2"/>
          <p:cNvSpPr>
            <a:spLocks noGrp="1"/>
          </p:cNvSpPr>
          <p:nvPr>
            <p:ph idx="1"/>
          </p:nvPr>
        </p:nvSpPr>
        <p:spPr>
          <a:xfrm>
            <a:off x="771525" y="5808663"/>
            <a:ext cx="8162925" cy="647700"/>
          </a:xfrm>
        </p:spPr>
        <p:txBody>
          <a:bodyPr/>
          <a:lstStyle/>
          <a:p>
            <a:pPr marL="179388" indent="-179388">
              <a:spcBef>
                <a:spcPts val="300"/>
              </a:spcBef>
              <a:buFontTx/>
              <a:buBlip>
                <a:blip r:embed="rId2"/>
              </a:buBlip>
            </a:pPr>
            <a:r>
              <a:rPr lang="et-EE" sz="1800" smtClean="0"/>
              <a:t>Prognoositud suurim tarbimine on 1 800 MW tunnis</a:t>
            </a:r>
            <a:r>
              <a:rPr lang="et-EE" sz="1800" baseline="30000" smtClean="0"/>
              <a:t>1)</a:t>
            </a:r>
            <a:r>
              <a:rPr lang="et-EE" sz="1800" smtClean="0"/>
              <a:t>, seega tipujaama maksimaalne võimsus on 480 MW</a:t>
            </a:r>
          </a:p>
        </p:txBody>
      </p:sp>
      <p:sp>
        <p:nvSpPr>
          <p:cNvPr id="4" name="Slide Number Placeholder 3"/>
          <p:cNvSpPr>
            <a:spLocks noGrp="1"/>
          </p:cNvSpPr>
          <p:nvPr>
            <p:ph type="sldNum" sz="quarter" idx="10"/>
          </p:nvPr>
        </p:nvSpPr>
        <p:spPr/>
        <p:txBody>
          <a:bodyPr/>
          <a:lstStyle/>
          <a:p>
            <a:pPr>
              <a:defRPr/>
            </a:pPr>
            <a:fld id="{CF049153-A829-4404-82CB-5AE628BAFA02}" type="slidenum">
              <a:rPr lang="en-US" smtClean="0">
                <a:solidFill>
                  <a:prstClr val="white">
                    <a:lumMod val="50000"/>
                  </a:prstClr>
                </a:solidFill>
              </a:rPr>
              <a:pPr>
                <a:defRPr/>
              </a:pPr>
              <a:t>27</a:t>
            </a:fld>
            <a:endParaRPr lang="en-US">
              <a:solidFill>
                <a:prstClr val="white">
                  <a:lumMod val="50000"/>
                </a:prstClr>
              </a:solidFill>
            </a:endParaRPr>
          </a:p>
        </p:txBody>
      </p:sp>
      <p:sp>
        <p:nvSpPr>
          <p:cNvPr id="29701" name="TextBox 5"/>
          <p:cNvSpPr txBox="1">
            <a:spLocks noChangeArrowheads="1"/>
          </p:cNvSpPr>
          <p:nvPr/>
        </p:nvSpPr>
        <p:spPr bwMode="auto">
          <a:xfrm>
            <a:off x="749300" y="6662738"/>
            <a:ext cx="51927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t-EE" sz="900">
                <a:solidFill>
                  <a:prstClr val="black"/>
                </a:solidFill>
              </a:rPr>
              <a:t>1) Elektri tarbimine on prognoositud kasvama 1,1% aastas kuni 2023.a</a:t>
            </a:r>
            <a:endParaRPr lang="en-US" sz="2000" b="1">
              <a:solidFill>
                <a:srgbClr val="0070AF"/>
              </a:solidFill>
            </a:endParaRPr>
          </a:p>
        </p:txBody>
      </p:sp>
      <p:pic>
        <p:nvPicPr>
          <p:cNvPr id="297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903288"/>
            <a:ext cx="886777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3797300"/>
            <a:ext cx="80200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2197100"/>
            <a:ext cx="50101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979488"/>
            <a:ext cx="14954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6" name="TextBox 4"/>
          <p:cNvSpPr txBox="1">
            <a:spLocks noChangeArrowheads="1"/>
          </p:cNvSpPr>
          <p:nvPr/>
        </p:nvSpPr>
        <p:spPr bwMode="auto">
          <a:xfrm>
            <a:off x="2055813" y="838200"/>
            <a:ext cx="1400175" cy="36830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t-EE" b="1">
                <a:solidFill>
                  <a:srgbClr val="FF0000"/>
                </a:solidFill>
              </a:rPr>
              <a:t>1 600 tundi</a:t>
            </a:r>
            <a:endParaRPr lang="en-US" b="1">
              <a:solidFill>
                <a:srgbClr val="FF0000"/>
              </a:solidFill>
            </a:endParaRPr>
          </a:p>
        </p:txBody>
      </p:sp>
      <p:cxnSp>
        <p:nvCxnSpPr>
          <p:cNvPr id="12" name="Straight Arrow Connector 11"/>
          <p:cNvCxnSpPr/>
          <p:nvPr/>
        </p:nvCxnSpPr>
        <p:spPr>
          <a:xfrm>
            <a:off x="2311400" y="1206500"/>
            <a:ext cx="0" cy="98266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24113" y="2189163"/>
            <a:ext cx="62912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709" name="TextBox 15"/>
          <p:cNvSpPr txBox="1">
            <a:spLocks noChangeArrowheads="1"/>
          </p:cNvSpPr>
          <p:nvPr/>
        </p:nvSpPr>
        <p:spPr bwMode="auto">
          <a:xfrm>
            <a:off x="5708650" y="1843088"/>
            <a:ext cx="320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t-EE" sz="2000" b="1">
                <a:solidFill>
                  <a:prstClr val="black"/>
                </a:solidFill>
              </a:rPr>
              <a:t>Baaskoormus 1 320 MW</a:t>
            </a:r>
            <a:endParaRPr lang="en-US" sz="2000" b="1">
              <a:solidFill>
                <a:prstClr val="black"/>
              </a:solidFill>
            </a:endParaRPr>
          </a:p>
        </p:txBody>
      </p:sp>
      <p:sp>
        <p:nvSpPr>
          <p:cNvPr id="18" name="Oval 17"/>
          <p:cNvSpPr/>
          <p:nvPr/>
        </p:nvSpPr>
        <p:spPr>
          <a:xfrm>
            <a:off x="3393346" y="3234626"/>
            <a:ext cx="1753299" cy="432792"/>
          </a:xfrm>
          <a:prstGeom prst="ellipse">
            <a:avLst/>
          </a:prstGeom>
          <a:solidFill>
            <a:srgbClr val="009836"/>
          </a:solidFill>
          <a:ln>
            <a:noFill/>
          </a:ln>
          <a:effectLst/>
          <a:scene3d>
            <a:camera prst="orthographicFront"/>
            <a:lightRig rig="threePt" dir="t"/>
          </a:scene3d>
          <a:sp3d>
            <a:bevelT w="0" h="0"/>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base">
              <a:spcBef>
                <a:spcPct val="0"/>
              </a:spcBef>
              <a:spcAft>
                <a:spcPct val="0"/>
              </a:spcAft>
              <a:defRPr/>
            </a:pPr>
            <a:r>
              <a:rPr lang="et-EE" sz="1400" b="1" dirty="0">
                <a:solidFill>
                  <a:prstClr val="white"/>
                </a:solidFill>
                <a:cs typeface="Arial" pitchFamily="34" charset="0"/>
              </a:rPr>
              <a:t>Uus 96 MW</a:t>
            </a:r>
            <a:endParaRPr lang="en-US" sz="1400" b="1" dirty="0">
              <a:solidFill>
                <a:prstClr val="white"/>
              </a:solidFill>
              <a:cs typeface="Arial" pitchFamily="34" charset="0"/>
            </a:endParaRPr>
          </a:p>
        </p:txBody>
      </p:sp>
    </p:spTree>
    <p:extLst>
      <p:ext uri="{BB962C8B-B14F-4D97-AF65-F5344CB8AC3E}">
        <p14:creationId xmlns:p14="http://schemas.microsoft.com/office/powerpoint/2010/main" val="3753008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Chart 12"/>
          <p:cNvGraphicFramePr>
            <a:graphicFrameLocks/>
          </p:cNvGraphicFramePr>
          <p:nvPr/>
        </p:nvGraphicFramePr>
        <p:xfrm>
          <a:off x="4832350" y="1066800"/>
          <a:ext cx="4298950" cy="4732338"/>
        </p:xfrm>
        <a:graphic>
          <a:graphicData uri="http://schemas.openxmlformats.org/presentationml/2006/ole">
            <mc:AlternateContent xmlns:mc="http://schemas.openxmlformats.org/markup-compatibility/2006">
              <mc:Choice xmlns:v="urn:schemas-microsoft-com:vml" Requires="v">
                <p:oleObj spid="_x0000_s4121" r:id="rId4" imgW="4298052" imgH="4730906" progId="Excel.Chart.8">
                  <p:embed/>
                </p:oleObj>
              </mc:Choice>
              <mc:Fallback>
                <p:oleObj r:id="rId4" imgW="4298052" imgH="473090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350" y="1066800"/>
                        <a:ext cx="4298950" cy="473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5" name="Title 1"/>
          <p:cNvSpPr>
            <a:spLocks noGrp="1"/>
          </p:cNvSpPr>
          <p:nvPr>
            <p:ph type="title"/>
          </p:nvPr>
        </p:nvSpPr>
        <p:spPr>
          <a:xfrm>
            <a:off x="184150" y="368300"/>
            <a:ext cx="7958138" cy="566738"/>
          </a:xfrm>
        </p:spPr>
        <p:txBody>
          <a:bodyPr/>
          <a:lstStyle/>
          <a:p>
            <a:r>
              <a:rPr lang="et-EE" smtClean="0"/>
              <a:t>PHAJ võrdlus gaasijaamaga tipukoormuse katmiseks</a:t>
            </a:r>
            <a:endParaRPr lang="en-US" smtClean="0"/>
          </a:p>
        </p:txBody>
      </p:sp>
      <p:sp>
        <p:nvSpPr>
          <p:cNvPr id="33796" name="Content Placeholder 2"/>
          <p:cNvSpPr>
            <a:spLocks noGrp="1"/>
          </p:cNvSpPr>
          <p:nvPr>
            <p:ph idx="1"/>
          </p:nvPr>
        </p:nvSpPr>
        <p:spPr>
          <a:xfrm>
            <a:off x="66675" y="5762625"/>
            <a:ext cx="8951913" cy="985838"/>
          </a:xfrm>
        </p:spPr>
        <p:txBody>
          <a:bodyPr/>
          <a:lstStyle/>
          <a:p>
            <a:pPr marL="179388" indent="-179388">
              <a:spcBef>
                <a:spcPts val="600"/>
              </a:spcBef>
              <a:buFontTx/>
              <a:buBlip>
                <a:blip r:embed="rId6"/>
              </a:buBlip>
            </a:pPr>
            <a:r>
              <a:rPr lang="et-EE" sz="1200" smtClean="0"/>
              <a:t>PHAJ </a:t>
            </a:r>
            <a:r>
              <a:rPr lang="en-US" sz="1200" smtClean="0"/>
              <a:t>ilma teedeehituse majandusliku kasuta</a:t>
            </a:r>
            <a:r>
              <a:rPr lang="et-EE" sz="1200" smtClean="0"/>
              <a:t> on 1,7 korda odavam tipukoormuse katmiseks kui gaasijaam koos LNG terminaliga</a:t>
            </a:r>
          </a:p>
          <a:p>
            <a:pPr marL="179388" indent="-179388">
              <a:spcBef>
                <a:spcPts val="600"/>
              </a:spcBef>
              <a:buFontTx/>
              <a:buBlip>
                <a:blip r:embed="rId6"/>
              </a:buBlip>
            </a:pPr>
            <a:r>
              <a:rPr lang="et-EE" sz="1200" smtClean="0"/>
              <a:t>Arvestades teede remondi kulude säästu, mis tekkib graniidi kasutamise tõttu, PHAJ on ühiskonna jaoks positiivse NPV-ga</a:t>
            </a:r>
          </a:p>
          <a:p>
            <a:pPr marL="179388" indent="-179388">
              <a:spcBef>
                <a:spcPts val="600"/>
              </a:spcBef>
              <a:buFontTx/>
              <a:buBlip>
                <a:blip r:embed="rId6"/>
              </a:buBlip>
            </a:pPr>
            <a:r>
              <a:rPr lang="et-EE" sz="1200" smtClean="0"/>
              <a:t>Tipukoormuse ajal gaasi tarbimine on maksimaalne, seega gaasi tarne ei ole kindel: gaasi tarnete kindlustamiseks peaks ehitama LNG terminal, mis tunduvalt suurendab projekti eelarvet</a:t>
            </a:r>
          </a:p>
        </p:txBody>
      </p:sp>
      <p:sp>
        <p:nvSpPr>
          <p:cNvPr id="4" name="Slide Number Placeholder 3"/>
          <p:cNvSpPr>
            <a:spLocks noGrp="1"/>
          </p:cNvSpPr>
          <p:nvPr>
            <p:ph type="sldNum" sz="quarter" idx="10"/>
          </p:nvPr>
        </p:nvSpPr>
        <p:spPr>
          <a:xfrm>
            <a:off x="7599363" y="6534150"/>
            <a:ext cx="1570037" cy="476250"/>
          </a:xfrm>
        </p:spPr>
        <p:txBody>
          <a:bodyPr/>
          <a:lstStyle/>
          <a:p>
            <a:pPr>
              <a:defRPr/>
            </a:pPr>
            <a:fld id="{F3FEBD41-BC02-4693-BEE4-A0DBCFA439F0}" type="slidenum">
              <a:rPr lang="en-US" smtClean="0">
                <a:solidFill>
                  <a:prstClr val="white">
                    <a:lumMod val="50000"/>
                  </a:prstClr>
                </a:solidFill>
              </a:rPr>
              <a:pPr>
                <a:defRPr/>
              </a:pPr>
              <a:t>28</a:t>
            </a:fld>
            <a:endParaRPr lang="en-US" dirty="0">
              <a:solidFill>
                <a:prstClr val="white">
                  <a:lumMod val="50000"/>
                </a:prstClr>
              </a:solidFill>
            </a:endParaRPr>
          </a:p>
        </p:txBody>
      </p:sp>
      <p:graphicFrame>
        <p:nvGraphicFramePr>
          <p:cNvPr id="6" name="Table 5"/>
          <p:cNvGraphicFramePr>
            <a:graphicFrameLocks noGrp="1"/>
          </p:cNvGraphicFramePr>
          <p:nvPr/>
        </p:nvGraphicFramePr>
        <p:xfrm>
          <a:off x="252413" y="863600"/>
          <a:ext cx="4748212" cy="4795832"/>
        </p:xfrm>
        <a:graphic>
          <a:graphicData uri="http://schemas.openxmlformats.org/drawingml/2006/table">
            <a:tbl>
              <a:tblPr>
                <a:tableStyleId>{2D5ABB26-0587-4C30-8999-92F81FD0307C}</a:tableStyleId>
              </a:tblPr>
              <a:tblGrid>
                <a:gridCol w="2650944"/>
                <a:gridCol w="971403"/>
                <a:gridCol w="1125865"/>
              </a:tblGrid>
              <a:tr h="234481">
                <a:tc>
                  <a:txBody>
                    <a:bodyPr/>
                    <a:lstStyle/>
                    <a:p>
                      <a:pPr algn="ctr" fontAlgn="b"/>
                      <a:endParaRPr lang="en-US" sz="1100" b="1" i="0" u="none" strike="noStrike" dirty="0">
                        <a:solidFill>
                          <a:schemeClr val="bg1"/>
                        </a:solidFill>
                        <a:effectLst/>
                        <a:latin typeface="+mj-lt"/>
                      </a:endParaRPr>
                    </a:p>
                  </a:txBody>
                  <a:tcPr marL="36000" marR="36000" marT="10801" marB="10801" anchor="b">
                    <a:solidFill>
                      <a:srgbClr val="0068A9"/>
                    </a:solidFill>
                  </a:tcPr>
                </a:tc>
                <a:tc>
                  <a:txBody>
                    <a:bodyPr/>
                    <a:lstStyle/>
                    <a:p>
                      <a:pPr algn="ctr" fontAlgn="b"/>
                      <a:r>
                        <a:rPr lang="en-US" sz="1100" b="1" u="none" strike="noStrike" dirty="0" smtClean="0">
                          <a:solidFill>
                            <a:schemeClr val="bg1"/>
                          </a:solidFill>
                          <a:effectLst/>
                          <a:latin typeface="+mj-lt"/>
                        </a:rPr>
                        <a:t>PHAJ</a:t>
                      </a:r>
                      <a:endParaRPr lang="en-US" sz="1100" b="1" i="0" u="none" strike="noStrike" dirty="0">
                        <a:solidFill>
                          <a:schemeClr val="bg1"/>
                        </a:solidFill>
                        <a:effectLst/>
                        <a:latin typeface="+mj-lt"/>
                      </a:endParaRPr>
                    </a:p>
                  </a:txBody>
                  <a:tcPr marL="36000" marR="36000" marT="10801" marB="10801" anchor="b">
                    <a:solidFill>
                      <a:srgbClr val="0068A9"/>
                    </a:solidFill>
                  </a:tcPr>
                </a:tc>
                <a:tc>
                  <a:txBody>
                    <a:bodyPr/>
                    <a:lstStyle/>
                    <a:p>
                      <a:pPr algn="ctr" fontAlgn="b"/>
                      <a:r>
                        <a:rPr lang="en-US" sz="1100" b="1" u="none" strike="noStrike">
                          <a:solidFill>
                            <a:schemeClr val="bg1"/>
                          </a:solidFill>
                          <a:effectLst/>
                          <a:latin typeface="+mj-lt"/>
                        </a:rPr>
                        <a:t>Gaasijaam</a:t>
                      </a:r>
                      <a:endParaRPr lang="en-US" sz="1100" b="1" i="0" u="none" strike="noStrike">
                        <a:solidFill>
                          <a:schemeClr val="bg1"/>
                        </a:solidFill>
                        <a:effectLst/>
                        <a:latin typeface="+mj-lt"/>
                      </a:endParaRPr>
                    </a:p>
                  </a:txBody>
                  <a:tcPr marL="36000" marR="36000" marT="10801" marB="10801" anchor="b">
                    <a:solidFill>
                      <a:srgbClr val="0068A9"/>
                    </a:solidFill>
                  </a:tcPr>
                </a:tc>
              </a:tr>
              <a:tr h="234481">
                <a:tc>
                  <a:txBody>
                    <a:bodyPr/>
                    <a:lstStyle/>
                    <a:p>
                      <a:pPr algn="l" fontAlgn="b"/>
                      <a:r>
                        <a:rPr lang="en-US" sz="1100" u="none" strike="noStrike" dirty="0" err="1">
                          <a:effectLst/>
                          <a:latin typeface="+mj-lt"/>
                        </a:rPr>
                        <a:t>Võimsus</a:t>
                      </a:r>
                      <a:r>
                        <a:rPr lang="en-US" sz="1100" u="none" strike="noStrike" dirty="0">
                          <a:effectLst/>
                          <a:latin typeface="+mj-lt"/>
                        </a:rPr>
                        <a:t> MW</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u="none" strike="noStrike" dirty="0">
                          <a:effectLst/>
                          <a:latin typeface="+mj-lt"/>
                        </a:rPr>
                        <a:t>500</a:t>
                      </a:r>
                      <a:endParaRPr lang="en-US" sz="1100" b="0" i="0" u="none" strike="noStrike" dirty="0">
                        <a:solidFill>
                          <a:srgbClr val="000000"/>
                        </a:solidFill>
                        <a:effectLst/>
                        <a:latin typeface="+mj-lt"/>
                      </a:endParaRPr>
                    </a:p>
                  </a:txBody>
                  <a:tcPr marL="36000" marR="252002" marT="10801" marB="10801" anchor="b"/>
                </a:tc>
                <a:tc>
                  <a:txBody>
                    <a:bodyPr/>
                    <a:lstStyle/>
                    <a:p>
                      <a:pPr algn="r" fontAlgn="b"/>
                      <a:r>
                        <a:rPr lang="en-US" sz="1100" u="none" strike="noStrike">
                          <a:effectLst/>
                          <a:latin typeface="+mj-lt"/>
                        </a:rPr>
                        <a:t>500</a:t>
                      </a:r>
                      <a:endParaRPr lang="en-US" sz="1100" b="0" i="0" u="none" strike="noStrike">
                        <a:solidFill>
                          <a:srgbClr val="000000"/>
                        </a:solidFill>
                        <a:effectLst/>
                        <a:latin typeface="+mj-lt"/>
                      </a:endParaRPr>
                    </a:p>
                  </a:txBody>
                  <a:tcPr marL="36000" marR="252002" marT="10801" marB="10801" anchor="b"/>
                </a:tc>
              </a:tr>
              <a:tr h="234481">
                <a:tc>
                  <a:txBody>
                    <a:bodyPr/>
                    <a:lstStyle/>
                    <a:p>
                      <a:pPr algn="l" fontAlgn="b"/>
                      <a:r>
                        <a:rPr lang="fi-FI" sz="1100" i="1" u="none" strike="noStrike" dirty="0">
                          <a:effectLst/>
                          <a:latin typeface="+mj-lt"/>
                        </a:rPr>
                        <a:t>1 MW maksumus, EUR tuh</a:t>
                      </a:r>
                      <a:endParaRPr lang="fi-FI" sz="1100" b="0" i="1" u="none" strike="noStrike" dirty="0">
                        <a:solidFill>
                          <a:srgbClr val="000000"/>
                        </a:solidFill>
                        <a:effectLst/>
                        <a:latin typeface="+mj-lt"/>
                      </a:endParaRPr>
                    </a:p>
                  </a:txBody>
                  <a:tcPr marL="36000" marR="36000" marT="10801" marB="10801" anchor="b"/>
                </a:tc>
                <a:tc>
                  <a:txBody>
                    <a:bodyPr/>
                    <a:lstStyle/>
                    <a:p>
                      <a:pPr algn="r" fontAlgn="b"/>
                      <a:r>
                        <a:rPr lang="en-US" sz="1100" i="1" u="none" strike="noStrike" dirty="0" smtClean="0">
                          <a:effectLst/>
                          <a:latin typeface="+mj-lt"/>
                        </a:rPr>
                        <a:t>0,</a:t>
                      </a:r>
                      <a:r>
                        <a:rPr lang="et-EE" sz="1100" i="1" u="none" strike="noStrike" dirty="0" smtClean="0">
                          <a:effectLst/>
                          <a:latin typeface="+mj-lt"/>
                        </a:rPr>
                        <a:t>608</a:t>
                      </a:r>
                      <a:endParaRPr lang="en-US" sz="1100" b="0" i="1" u="none" strike="noStrike" dirty="0">
                        <a:solidFill>
                          <a:srgbClr val="000000"/>
                        </a:solidFill>
                        <a:effectLst/>
                        <a:latin typeface="+mj-lt"/>
                      </a:endParaRPr>
                    </a:p>
                  </a:txBody>
                  <a:tcPr marL="36000" marR="252002" marT="10801" marB="10801" anchor="b"/>
                </a:tc>
                <a:tc>
                  <a:txBody>
                    <a:bodyPr/>
                    <a:lstStyle/>
                    <a:p>
                      <a:pPr algn="r" fontAlgn="b"/>
                      <a:r>
                        <a:rPr lang="en-US" sz="1100" i="1" u="none" strike="noStrike" dirty="0" smtClean="0">
                          <a:effectLst/>
                          <a:latin typeface="+mj-lt"/>
                        </a:rPr>
                        <a:t>0,52</a:t>
                      </a:r>
                      <a:r>
                        <a:rPr lang="et-EE" sz="1100" i="1" u="none" strike="noStrike" dirty="0" smtClean="0">
                          <a:effectLst/>
                          <a:latin typeface="+mj-lt"/>
                        </a:rPr>
                        <a:t>0</a:t>
                      </a:r>
                      <a:endParaRPr lang="en-US" sz="1100" b="0" i="1" u="none" strike="noStrike" dirty="0">
                        <a:solidFill>
                          <a:srgbClr val="000000"/>
                        </a:solidFill>
                        <a:effectLst/>
                        <a:latin typeface="+mj-lt"/>
                      </a:endParaRPr>
                    </a:p>
                  </a:txBody>
                  <a:tcPr marL="36000" marR="252002" marT="10801" marB="10801" anchor="b"/>
                </a:tc>
              </a:tr>
              <a:tr h="234481">
                <a:tc>
                  <a:txBody>
                    <a:bodyPr/>
                    <a:lstStyle/>
                    <a:p>
                      <a:pPr algn="l" fontAlgn="b"/>
                      <a:r>
                        <a:rPr lang="en-US" sz="1100" u="none" strike="noStrike" dirty="0" err="1">
                          <a:effectLst/>
                          <a:latin typeface="+mj-lt"/>
                        </a:rPr>
                        <a:t>Investeering</a:t>
                      </a:r>
                      <a:r>
                        <a:rPr lang="en-US" sz="1100" u="none" strike="noStrike" dirty="0">
                          <a:effectLst/>
                          <a:latin typeface="+mj-lt"/>
                        </a:rPr>
                        <a:t>, EUR </a:t>
                      </a:r>
                      <a:r>
                        <a:rPr lang="en-US" sz="1100" u="none" strike="noStrike" dirty="0" err="1">
                          <a:effectLst/>
                          <a:latin typeface="+mj-lt"/>
                        </a:rPr>
                        <a:t>tuh</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t-EE" sz="1100" b="0" i="0" u="none" strike="noStrike" dirty="0" smtClean="0">
                          <a:solidFill>
                            <a:schemeClr val="tx1"/>
                          </a:solidFill>
                          <a:effectLst/>
                          <a:latin typeface="+mj-lt"/>
                        </a:rPr>
                        <a:t>303</a:t>
                      </a:r>
                      <a:r>
                        <a:rPr lang="et-EE" sz="1100" b="0" i="0" u="none" strike="noStrike" baseline="0" dirty="0" smtClean="0">
                          <a:solidFill>
                            <a:schemeClr val="tx1"/>
                          </a:solidFill>
                          <a:effectLst/>
                          <a:latin typeface="+mj-lt"/>
                        </a:rPr>
                        <a:t> 821 </a:t>
                      </a:r>
                      <a:endParaRPr lang="en-US" sz="1100" b="0" i="0" u="none" strike="noStrike" dirty="0">
                        <a:solidFill>
                          <a:srgbClr val="000000"/>
                        </a:solidFill>
                        <a:effectLst/>
                        <a:latin typeface="+mj-lt"/>
                      </a:endParaRPr>
                    </a:p>
                  </a:txBody>
                  <a:tcPr marL="36000" marR="252002" marT="10801" marB="10801" anchor="b"/>
                </a:tc>
                <a:tc>
                  <a:txBody>
                    <a:bodyPr/>
                    <a:lstStyle/>
                    <a:p>
                      <a:pPr algn="r" fontAlgn="b"/>
                      <a:r>
                        <a:rPr lang="en-US" sz="1100" u="none" strike="noStrike">
                          <a:effectLst/>
                          <a:latin typeface="+mj-lt"/>
                        </a:rPr>
                        <a:t>260 000</a:t>
                      </a:r>
                      <a:endParaRPr lang="en-US" sz="1100" b="0" i="0" u="none" strike="noStrike">
                        <a:solidFill>
                          <a:srgbClr val="000000"/>
                        </a:solidFill>
                        <a:effectLst/>
                        <a:latin typeface="+mj-lt"/>
                      </a:endParaRPr>
                    </a:p>
                  </a:txBody>
                  <a:tcPr marL="36000" marR="252002" marT="10801" marB="10801" anchor="b"/>
                </a:tc>
              </a:tr>
              <a:tr h="234481">
                <a:tc>
                  <a:txBody>
                    <a:bodyPr/>
                    <a:lstStyle/>
                    <a:p>
                      <a:pPr algn="l" fontAlgn="b"/>
                      <a:r>
                        <a:rPr lang="en-US" sz="1100" u="none" strike="noStrike" dirty="0">
                          <a:effectLst/>
                          <a:latin typeface="+mj-lt"/>
                        </a:rPr>
                        <a:t>LNG terminal, EUR </a:t>
                      </a:r>
                      <a:r>
                        <a:rPr lang="en-US" sz="1100" u="none" strike="noStrike" dirty="0" err="1">
                          <a:effectLst/>
                          <a:latin typeface="+mj-lt"/>
                        </a:rPr>
                        <a:t>tuh</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u="none" strike="noStrike" dirty="0">
                          <a:effectLst/>
                          <a:latin typeface="+mj-lt"/>
                        </a:rPr>
                        <a:t>0</a:t>
                      </a:r>
                      <a:endParaRPr lang="en-US" sz="1100" b="0" i="0" u="none" strike="noStrike" dirty="0">
                        <a:solidFill>
                          <a:srgbClr val="000000"/>
                        </a:solidFill>
                        <a:effectLst/>
                        <a:latin typeface="+mj-lt"/>
                      </a:endParaRPr>
                    </a:p>
                  </a:txBody>
                  <a:tcPr marL="36000" marR="252002" marT="10801" marB="10801" anchor="b"/>
                </a:tc>
                <a:tc>
                  <a:txBody>
                    <a:bodyPr/>
                    <a:lstStyle/>
                    <a:p>
                      <a:pPr algn="r" fontAlgn="b"/>
                      <a:r>
                        <a:rPr lang="et-EE" sz="1100" u="none" strike="noStrike" dirty="0" smtClean="0">
                          <a:effectLst/>
                          <a:latin typeface="+mj-lt"/>
                        </a:rPr>
                        <a:t>200 000</a:t>
                      </a:r>
                      <a:endParaRPr lang="en-US" sz="1100" b="0" i="0" u="none" strike="noStrike" dirty="0">
                        <a:solidFill>
                          <a:srgbClr val="000000"/>
                        </a:solidFill>
                        <a:effectLst/>
                        <a:latin typeface="+mj-lt"/>
                      </a:endParaRPr>
                    </a:p>
                  </a:txBody>
                  <a:tcPr marL="36000" marR="252002" marT="10801" marB="10801" anchor="b"/>
                </a:tc>
              </a:tr>
              <a:tr h="234481">
                <a:tc>
                  <a:txBody>
                    <a:bodyPr/>
                    <a:lstStyle/>
                    <a:p>
                      <a:pPr algn="l" fontAlgn="b"/>
                      <a:r>
                        <a:rPr lang="en-US" sz="1100" b="1" u="none" strike="noStrike" dirty="0" err="1">
                          <a:effectLst/>
                          <a:latin typeface="+mj-lt"/>
                        </a:rPr>
                        <a:t>Investeering</a:t>
                      </a:r>
                      <a:r>
                        <a:rPr lang="en-US" sz="1100" b="1" u="none" strike="noStrike" dirty="0">
                          <a:effectLst/>
                          <a:latin typeface="+mj-lt"/>
                        </a:rPr>
                        <a:t> </a:t>
                      </a:r>
                      <a:r>
                        <a:rPr lang="en-US" sz="1100" b="1" u="none" strike="noStrike" dirty="0" err="1">
                          <a:effectLst/>
                          <a:latin typeface="+mj-lt"/>
                        </a:rPr>
                        <a:t>kokku</a:t>
                      </a:r>
                      <a:r>
                        <a:rPr lang="en-US" sz="1100" b="1" u="none" strike="noStrike" dirty="0">
                          <a:effectLst/>
                          <a:latin typeface="+mj-lt"/>
                        </a:rPr>
                        <a:t>, EUR </a:t>
                      </a:r>
                      <a:r>
                        <a:rPr lang="en-US" sz="1100" b="1" u="none" strike="noStrike" dirty="0" err="1">
                          <a:effectLst/>
                          <a:latin typeface="+mj-lt"/>
                        </a:rPr>
                        <a:t>tuh</a:t>
                      </a:r>
                      <a:endParaRPr lang="en-US" sz="1100" b="1" i="0" u="none" strike="noStrike" dirty="0">
                        <a:solidFill>
                          <a:srgbClr val="000000"/>
                        </a:solidFill>
                        <a:effectLst/>
                        <a:latin typeface="+mj-lt"/>
                      </a:endParaRPr>
                    </a:p>
                  </a:txBody>
                  <a:tcPr marL="36000" marR="36000" marT="10801" marB="10801" anchor="b">
                    <a:solidFill>
                      <a:schemeClr val="bg1">
                        <a:lumMod val="85000"/>
                      </a:schemeClr>
                    </a:solidFill>
                  </a:tcPr>
                </a:tc>
                <a:tc>
                  <a:txBody>
                    <a:bodyPr/>
                    <a:lstStyle/>
                    <a:p>
                      <a:pPr algn="r" fontAlgn="b"/>
                      <a:r>
                        <a:rPr lang="et-EE" sz="1100" b="1" u="none" strike="noStrike" dirty="0" smtClean="0">
                          <a:effectLst/>
                          <a:latin typeface="+mj-lt"/>
                        </a:rPr>
                        <a:t>303 821</a:t>
                      </a:r>
                      <a:endParaRPr lang="en-US" sz="1100" b="1" i="0" u="none" strike="noStrike" dirty="0">
                        <a:solidFill>
                          <a:srgbClr val="000000"/>
                        </a:solidFill>
                        <a:effectLst/>
                        <a:latin typeface="+mj-lt"/>
                      </a:endParaRPr>
                    </a:p>
                  </a:txBody>
                  <a:tcPr marL="36000" marR="252002" marT="10801" marB="10801" anchor="b">
                    <a:solidFill>
                      <a:schemeClr val="bg1">
                        <a:lumMod val="85000"/>
                      </a:schemeClr>
                    </a:solidFill>
                  </a:tcPr>
                </a:tc>
                <a:tc>
                  <a:txBody>
                    <a:bodyPr/>
                    <a:lstStyle/>
                    <a:p>
                      <a:pPr algn="r" fontAlgn="b"/>
                      <a:r>
                        <a:rPr lang="et-EE" sz="1100" b="1" u="none" strike="noStrike" dirty="0" smtClean="0">
                          <a:effectLst/>
                          <a:latin typeface="+mj-lt"/>
                        </a:rPr>
                        <a:t>460 000</a:t>
                      </a:r>
                      <a:endParaRPr lang="en-US" sz="1100" b="1" i="0" u="none" strike="noStrike" dirty="0">
                        <a:solidFill>
                          <a:srgbClr val="000000"/>
                        </a:solidFill>
                        <a:effectLst/>
                        <a:latin typeface="+mj-lt"/>
                      </a:endParaRPr>
                    </a:p>
                  </a:txBody>
                  <a:tcPr marL="36000" marR="252002" marT="10801" marB="10801" anchor="b">
                    <a:solidFill>
                      <a:schemeClr val="bg1">
                        <a:lumMod val="85000"/>
                      </a:schemeClr>
                    </a:solidFill>
                  </a:tcPr>
                </a:tc>
              </a:tr>
              <a:tr h="82571">
                <a:tc>
                  <a:txBody>
                    <a:bodyPr/>
                    <a:lstStyle/>
                    <a:p>
                      <a:pPr algn="l" fontAlgn="b"/>
                      <a:endParaRPr lang="en-US" sz="400" b="0" i="0" u="none" strike="noStrike" dirty="0">
                        <a:solidFill>
                          <a:srgbClr val="000000"/>
                        </a:solidFill>
                        <a:effectLst/>
                        <a:latin typeface="+mj-lt"/>
                      </a:endParaRPr>
                    </a:p>
                  </a:txBody>
                  <a:tcPr marL="36000" marR="36000" marT="10801" marB="10801" anchor="b"/>
                </a:tc>
                <a:tc>
                  <a:txBody>
                    <a:bodyPr/>
                    <a:lstStyle/>
                    <a:p>
                      <a:pPr algn="l" fontAlgn="b"/>
                      <a:endParaRPr lang="en-US" sz="400" b="0" i="0" u="none" strike="noStrike" dirty="0">
                        <a:solidFill>
                          <a:srgbClr val="000000"/>
                        </a:solidFill>
                        <a:effectLst/>
                        <a:latin typeface="+mj-lt"/>
                      </a:endParaRPr>
                    </a:p>
                  </a:txBody>
                  <a:tcPr marL="36000" marR="252002" marT="10801" marB="10801" anchor="b"/>
                </a:tc>
                <a:tc>
                  <a:txBody>
                    <a:bodyPr/>
                    <a:lstStyle/>
                    <a:p>
                      <a:pPr algn="l" fontAlgn="b"/>
                      <a:endParaRPr lang="en-US" sz="400" b="0" i="0" u="none" strike="noStrike" dirty="0">
                        <a:solidFill>
                          <a:srgbClr val="000000"/>
                        </a:solidFill>
                        <a:effectLst/>
                        <a:latin typeface="+mj-lt"/>
                      </a:endParaRPr>
                    </a:p>
                  </a:txBody>
                  <a:tcPr marL="36000" marR="252002" marT="10801" marB="10801" anchor="b"/>
                </a:tc>
              </a:tr>
              <a:tr h="234481">
                <a:tc>
                  <a:txBody>
                    <a:bodyPr/>
                    <a:lstStyle/>
                    <a:p>
                      <a:pPr algn="l" fontAlgn="b"/>
                      <a:r>
                        <a:rPr lang="en-US" sz="1100" u="none" strike="noStrike" dirty="0" err="1">
                          <a:effectLst/>
                          <a:latin typeface="+mj-lt"/>
                        </a:rPr>
                        <a:t>Elektri</a:t>
                      </a:r>
                      <a:r>
                        <a:rPr lang="en-US" sz="1100" u="none" strike="noStrike" dirty="0">
                          <a:effectLst/>
                          <a:latin typeface="+mj-lt"/>
                        </a:rPr>
                        <a:t> </a:t>
                      </a:r>
                      <a:r>
                        <a:rPr lang="en-US" sz="1100" u="none" strike="noStrike" dirty="0" err="1">
                          <a:effectLst/>
                          <a:latin typeface="+mj-lt"/>
                        </a:rPr>
                        <a:t>tootmine</a:t>
                      </a:r>
                      <a:r>
                        <a:rPr lang="en-US" sz="1100" u="none" strike="noStrike" dirty="0">
                          <a:effectLst/>
                          <a:latin typeface="+mj-lt"/>
                        </a:rPr>
                        <a:t>, MWh</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b="0" i="0" u="none" strike="noStrike" dirty="0">
                          <a:solidFill>
                            <a:srgbClr val="000000"/>
                          </a:solidFill>
                          <a:effectLst/>
                          <a:latin typeface="+mj-lt"/>
                        </a:rPr>
                        <a:t>224 786</a:t>
                      </a:r>
                    </a:p>
                  </a:txBody>
                  <a:tcPr marL="36000" marR="252002" marT="10801" marB="10801" anchor="b"/>
                </a:tc>
                <a:tc>
                  <a:txBody>
                    <a:bodyPr/>
                    <a:lstStyle/>
                    <a:p>
                      <a:pPr algn="r" fontAlgn="b"/>
                      <a:r>
                        <a:rPr lang="en-US" sz="1100" b="0" i="0" u="none" strike="noStrike">
                          <a:solidFill>
                            <a:srgbClr val="000000"/>
                          </a:solidFill>
                          <a:effectLst/>
                          <a:latin typeface="+mj-lt"/>
                        </a:rPr>
                        <a:t>242 075</a:t>
                      </a:r>
                    </a:p>
                  </a:txBody>
                  <a:tcPr marL="36000" marR="252002" marT="10801" marB="10801" anchor="b"/>
                </a:tc>
              </a:tr>
              <a:tr h="234481">
                <a:tc>
                  <a:txBody>
                    <a:bodyPr/>
                    <a:lstStyle/>
                    <a:p>
                      <a:pPr algn="l" fontAlgn="b"/>
                      <a:r>
                        <a:rPr lang="en-US" sz="1100" u="none" strike="noStrike" dirty="0">
                          <a:effectLst/>
                          <a:latin typeface="+mj-lt"/>
                        </a:rPr>
                        <a:t>Tulu </a:t>
                      </a:r>
                      <a:r>
                        <a:rPr lang="en-US" sz="1100" u="none" strike="noStrike" dirty="0" err="1">
                          <a:effectLst/>
                          <a:latin typeface="+mj-lt"/>
                        </a:rPr>
                        <a:t>elektri</a:t>
                      </a:r>
                      <a:r>
                        <a:rPr lang="en-US" sz="1100" u="none" strike="noStrike" dirty="0">
                          <a:effectLst/>
                          <a:latin typeface="+mj-lt"/>
                        </a:rPr>
                        <a:t> </a:t>
                      </a:r>
                      <a:r>
                        <a:rPr lang="en-US" sz="1100" u="none" strike="noStrike" dirty="0" err="1">
                          <a:effectLst/>
                          <a:latin typeface="+mj-lt"/>
                        </a:rPr>
                        <a:t>müügist</a:t>
                      </a:r>
                      <a:r>
                        <a:rPr lang="en-US" sz="1100" u="none" strike="noStrike" dirty="0">
                          <a:effectLst/>
                          <a:latin typeface="+mj-lt"/>
                        </a:rPr>
                        <a:t>, EUR </a:t>
                      </a:r>
                      <a:r>
                        <a:rPr lang="en-US" sz="1100" u="none" strike="noStrike" dirty="0" err="1">
                          <a:effectLst/>
                          <a:latin typeface="+mj-lt"/>
                        </a:rPr>
                        <a:t>tuh</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b="0" i="0" u="none" strike="noStrike" dirty="0">
                          <a:solidFill>
                            <a:srgbClr val="000000"/>
                          </a:solidFill>
                          <a:effectLst/>
                          <a:latin typeface="+mj-lt"/>
                        </a:rPr>
                        <a:t>15 326</a:t>
                      </a:r>
                    </a:p>
                  </a:txBody>
                  <a:tcPr marL="36000" marR="252002" marT="10801" marB="10801" anchor="b"/>
                </a:tc>
                <a:tc>
                  <a:txBody>
                    <a:bodyPr/>
                    <a:lstStyle/>
                    <a:p>
                      <a:pPr algn="r" fontAlgn="b"/>
                      <a:r>
                        <a:rPr lang="en-US" sz="1100" b="0" i="0" u="none" strike="noStrike" dirty="0">
                          <a:solidFill>
                            <a:srgbClr val="000000"/>
                          </a:solidFill>
                          <a:effectLst/>
                          <a:latin typeface="+mj-lt"/>
                        </a:rPr>
                        <a:t>16 387</a:t>
                      </a:r>
                    </a:p>
                  </a:txBody>
                  <a:tcPr marL="36000" marR="252002" marT="10801" marB="10801" anchor="b"/>
                </a:tc>
              </a:tr>
              <a:tr h="234481">
                <a:tc>
                  <a:txBody>
                    <a:bodyPr/>
                    <a:lstStyle/>
                    <a:p>
                      <a:pPr algn="l" fontAlgn="b"/>
                      <a:r>
                        <a:rPr lang="et-EE" sz="1100" u="none" strike="noStrike" noProof="0" dirty="0" smtClean="0">
                          <a:effectLst/>
                          <a:latin typeface="+mj-lt"/>
                        </a:rPr>
                        <a:t>Elektri tarbimine, MWh</a:t>
                      </a:r>
                      <a:endParaRPr lang="et-EE" sz="1100" b="0" i="0" u="none" strike="noStrike" noProof="0" dirty="0">
                        <a:solidFill>
                          <a:srgbClr val="000000"/>
                        </a:solidFill>
                        <a:effectLst/>
                        <a:latin typeface="+mj-lt"/>
                      </a:endParaRPr>
                    </a:p>
                  </a:txBody>
                  <a:tcPr marL="36000" marR="36000" marT="10801" marB="10801" anchor="b"/>
                </a:tc>
                <a:tc>
                  <a:txBody>
                    <a:bodyPr/>
                    <a:lstStyle/>
                    <a:p>
                      <a:pPr algn="r" fontAlgn="b"/>
                      <a:r>
                        <a:rPr lang="en-US" sz="1100" b="0" i="0" u="none" strike="noStrike">
                          <a:solidFill>
                            <a:srgbClr val="000000"/>
                          </a:solidFill>
                          <a:effectLst/>
                          <a:latin typeface="+mj-lt"/>
                        </a:rPr>
                        <a:t>302 198</a:t>
                      </a:r>
                    </a:p>
                  </a:txBody>
                  <a:tcPr marL="36000" marR="252002" marT="10801" marB="10801" anchor="b"/>
                </a:tc>
                <a:tc>
                  <a:txBody>
                    <a:bodyPr/>
                    <a:lstStyle/>
                    <a:p>
                      <a:pPr algn="r" fontAlgn="b"/>
                      <a:r>
                        <a:rPr lang="et-EE" sz="1100" b="0" i="0" u="none" strike="noStrike" dirty="0" smtClean="0">
                          <a:solidFill>
                            <a:srgbClr val="000000"/>
                          </a:solidFill>
                          <a:effectLst/>
                          <a:latin typeface="+mj-lt"/>
                        </a:rPr>
                        <a:t>0</a:t>
                      </a:r>
                      <a:endParaRPr lang="en-US" sz="1100" b="0" i="0" u="none" strike="noStrike" dirty="0">
                        <a:solidFill>
                          <a:srgbClr val="000000"/>
                        </a:solidFill>
                        <a:effectLst/>
                        <a:latin typeface="+mj-lt"/>
                      </a:endParaRPr>
                    </a:p>
                  </a:txBody>
                  <a:tcPr marL="36000" marR="252002" marT="10801" marB="10801" anchor="b"/>
                </a:tc>
              </a:tr>
              <a:tr h="234481">
                <a:tc>
                  <a:txBody>
                    <a:bodyPr/>
                    <a:lstStyle/>
                    <a:p>
                      <a:pPr algn="l" fontAlgn="b"/>
                      <a:r>
                        <a:rPr lang="fi-FI" sz="1100" u="none" strike="noStrike" dirty="0">
                          <a:effectLst/>
                          <a:latin typeface="+mj-lt"/>
                        </a:rPr>
                        <a:t>Kulu elektri ostust, EUR th</a:t>
                      </a:r>
                      <a:endParaRPr lang="fi-FI" sz="1100" b="0" i="0" u="none" strike="noStrike" dirty="0">
                        <a:solidFill>
                          <a:srgbClr val="000000"/>
                        </a:solidFill>
                        <a:effectLst/>
                        <a:latin typeface="+mj-lt"/>
                      </a:endParaRPr>
                    </a:p>
                  </a:txBody>
                  <a:tcPr marL="36000" marR="36000" marT="10801" marB="10801" anchor="b"/>
                </a:tc>
                <a:tc>
                  <a:txBody>
                    <a:bodyPr/>
                    <a:lstStyle/>
                    <a:p>
                      <a:pPr algn="r" fontAlgn="b"/>
                      <a:r>
                        <a:rPr lang="en-US" sz="1100" b="0" i="0" u="none" strike="noStrike" dirty="0">
                          <a:solidFill>
                            <a:srgbClr val="000000"/>
                          </a:solidFill>
                          <a:effectLst/>
                          <a:latin typeface="+mj-lt"/>
                        </a:rPr>
                        <a:t>15 773</a:t>
                      </a:r>
                    </a:p>
                  </a:txBody>
                  <a:tcPr marL="36000" marR="252002" marT="10801" marB="10801" anchor="b"/>
                </a:tc>
                <a:tc>
                  <a:txBody>
                    <a:bodyPr/>
                    <a:lstStyle/>
                    <a:p>
                      <a:pPr algn="r" fontAlgn="b"/>
                      <a:r>
                        <a:rPr lang="et-EE" sz="1100" b="0" i="0" u="none" strike="noStrike" dirty="0" smtClean="0">
                          <a:solidFill>
                            <a:srgbClr val="000000"/>
                          </a:solidFill>
                          <a:effectLst/>
                          <a:latin typeface="+mj-lt"/>
                        </a:rPr>
                        <a:t>0</a:t>
                      </a:r>
                      <a:endParaRPr lang="en-US" sz="1100" b="0" i="0" u="none" strike="noStrike" dirty="0">
                        <a:solidFill>
                          <a:srgbClr val="000000"/>
                        </a:solidFill>
                        <a:effectLst/>
                        <a:latin typeface="+mj-lt"/>
                      </a:endParaRPr>
                    </a:p>
                  </a:txBody>
                  <a:tcPr marL="36000" marR="252002" marT="10801" marB="10801" anchor="b"/>
                </a:tc>
              </a:tr>
              <a:tr h="234481">
                <a:tc>
                  <a:txBody>
                    <a:bodyPr/>
                    <a:lstStyle/>
                    <a:p>
                      <a:pPr algn="l" fontAlgn="b"/>
                      <a:r>
                        <a:rPr lang="en-US" sz="1100" u="none" strike="noStrike" dirty="0" err="1">
                          <a:effectLst/>
                          <a:latin typeface="+mj-lt"/>
                        </a:rPr>
                        <a:t>Gaasi</a:t>
                      </a:r>
                      <a:r>
                        <a:rPr lang="en-US" sz="1100" u="none" strike="noStrike" dirty="0">
                          <a:effectLst/>
                          <a:latin typeface="+mj-lt"/>
                        </a:rPr>
                        <a:t> </a:t>
                      </a:r>
                      <a:r>
                        <a:rPr lang="en-US" sz="1100" u="none" strike="noStrike" dirty="0" err="1">
                          <a:effectLst/>
                          <a:latin typeface="+mj-lt"/>
                        </a:rPr>
                        <a:t>tarbimine</a:t>
                      </a:r>
                      <a:r>
                        <a:rPr lang="en-US" sz="1100" u="none" strike="noStrike" dirty="0">
                          <a:effectLst/>
                          <a:latin typeface="+mj-lt"/>
                        </a:rPr>
                        <a:t>, 1000 m3</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b="0" i="0" u="none" strike="noStrike" dirty="0">
                          <a:solidFill>
                            <a:srgbClr val="000000"/>
                          </a:solidFill>
                          <a:effectLst/>
                          <a:latin typeface="+mj-lt"/>
                        </a:rPr>
                        <a:t>0</a:t>
                      </a:r>
                    </a:p>
                  </a:txBody>
                  <a:tcPr marL="36000" marR="252002" marT="10801" marB="10801" anchor="b"/>
                </a:tc>
                <a:tc>
                  <a:txBody>
                    <a:bodyPr/>
                    <a:lstStyle/>
                    <a:p>
                      <a:pPr algn="r" fontAlgn="b"/>
                      <a:r>
                        <a:rPr lang="en-US" sz="1100" b="0" i="0" u="none" strike="noStrike" dirty="0">
                          <a:solidFill>
                            <a:srgbClr val="000000"/>
                          </a:solidFill>
                          <a:effectLst/>
                          <a:latin typeface="+mj-lt"/>
                        </a:rPr>
                        <a:t>65 074</a:t>
                      </a:r>
                    </a:p>
                  </a:txBody>
                  <a:tcPr marL="36000" marR="252002" marT="10801" marB="10801" anchor="b"/>
                </a:tc>
              </a:tr>
              <a:tr h="234481">
                <a:tc>
                  <a:txBody>
                    <a:bodyPr/>
                    <a:lstStyle/>
                    <a:p>
                      <a:pPr algn="l" fontAlgn="b"/>
                      <a:r>
                        <a:rPr lang="fi-FI" sz="1100" i="1" u="none" strike="noStrike" dirty="0">
                          <a:effectLst/>
                          <a:latin typeface="+mj-lt"/>
                        </a:rPr>
                        <a:t>Gaasi hind, EUR / 1000 m3</a:t>
                      </a:r>
                      <a:endParaRPr lang="fi-FI" sz="1100" b="0" i="1" u="none" strike="noStrike" dirty="0">
                        <a:solidFill>
                          <a:srgbClr val="000000"/>
                        </a:solidFill>
                        <a:effectLst/>
                        <a:latin typeface="+mj-lt"/>
                      </a:endParaRPr>
                    </a:p>
                  </a:txBody>
                  <a:tcPr marL="36000" marR="36000" marT="10801" marB="10801" anchor="b"/>
                </a:tc>
                <a:tc>
                  <a:txBody>
                    <a:bodyPr/>
                    <a:lstStyle/>
                    <a:p>
                      <a:pPr algn="l" fontAlgn="b"/>
                      <a:endParaRPr lang="en-US" sz="1100" b="0" i="0" u="none" strike="noStrike" dirty="0">
                        <a:solidFill>
                          <a:srgbClr val="000000"/>
                        </a:solidFill>
                        <a:effectLst/>
                        <a:latin typeface="+mj-lt"/>
                      </a:endParaRPr>
                    </a:p>
                  </a:txBody>
                  <a:tcPr marL="36000" marR="252002" marT="10801" marB="10801" anchor="b"/>
                </a:tc>
                <a:tc>
                  <a:txBody>
                    <a:bodyPr/>
                    <a:lstStyle/>
                    <a:p>
                      <a:pPr algn="r" fontAlgn="b"/>
                      <a:r>
                        <a:rPr lang="en-US" sz="1100" b="0" i="0" u="none" strike="noStrike" dirty="0">
                          <a:solidFill>
                            <a:srgbClr val="000000"/>
                          </a:solidFill>
                          <a:effectLst/>
                          <a:latin typeface="+mj-lt"/>
                        </a:rPr>
                        <a:t>235,4</a:t>
                      </a:r>
                    </a:p>
                  </a:txBody>
                  <a:tcPr marL="36000" marR="252002" marT="10801" marB="10801" anchor="b"/>
                </a:tc>
              </a:tr>
              <a:tr h="234481">
                <a:tc>
                  <a:txBody>
                    <a:bodyPr/>
                    <a:lstStyle/>
                    <a:p>
                      <a:pPr algn="l" fontAlgn="b"/>
                      <a:r>
                        <a:rPr lang="en-US" sz="1100" u="none" strike="noStrike" dirty="0" err="1">
                          <a:effectLst/>
                          <a:latin typeface="+mj-lt"/>
                        </a:rPr>
                        <a:t>Gaasi</a:t>
                      </a:r>
                      <a:r>
                        <a:rPr lang="en-US" sz="1100" u="none" strike="noStrike" dirty="0">
                          <a:effectLst/>
                          <a:latin typeface="+mj-lt"/>
                        </a:rPr>
                        <a:t> </a:t>
                      </a:r>
                      <a:r>
                        <a:rPr lang="en-US" sz="1100" u="none" strike="noStrike" dirty="0" err="1">
                          <a:effectLst/>
                          <a:latin typeface="+mj-lt"/>
                        </a:rPr>
                        <a:t>kulu</a:t>
                      </a:r>
                      <a:r>
                        <a:rPr lang="en-US" sz="1100" u="none" strike="noStrike" dirty="0">
                          <a:effectLst/>
                          <a:latin typeface="+mj-lt"/>
                        </a:rPr>
                        <a:t> </a:t>
                      </a:r>
                      <a:r>
                        <a:rPr lang="en-US" sz="1100" u="none" strike="noStrike" dirty="0" err="1">
                          <a:effectLst/>
                          <a:latin typeface="+mj-lt"/>
                        </a:rPr>
                        <a:t>aastas</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b="0" i="0" u="none" strike="noStrike" dirty="0">
                          <a:solidFill>
                            <a:srgbClr val="000000"/>
                          </a:solidFill>
                          <a:effectLst/>
                          <a:latin typeface="+mj-lt"/>
                        </a:rPr>
                        <a:t>0</a:t>
                      </a:r>
                    </a:p>
                  </a:txBody>
                  <a:tcPr marL="36000" marR="252002" marT="10801" marB="10801" anchor="b"/>
                </a:tc>
                <a:tc>
                  <a:txBody>
                    <a:bodyPr/>
                    <a:lstStyle/>
                    <a:p>
                      <a:pPr algn="r" fontAlgn="b"/>
                      <a:r>
                        <a:rPr lang="en-US" sz="1100" b="0" i="0" u="none" strike="noStrike" dirty="0">
                          <a:solidFill>
                            <a:srgbClr val="000000"/>
                          </a:solidFill>
                          <a:effectLst/>
                          <a:latin typeface="+mj-lt"/>
                        </a:rPr>
                        <a:t>15 318</a:t>
                      </a:r>
                    </a:p>
                  </a:txBody>
                  <a:tcPr marL="36000" marR="252002" marT="10801" marB="10801" anchor="b"/>
                </a:tc>
              </a:tr>
              <a:tr h="234481">
                <a:tc>
                  <a:txBody>
                    <a:bodyPr/>
                    <a:lstStyle/>
                    <a:p>
                      <a:pPr algn="l" fontAlgn="b"/>
                      <a:r>
                        <a:rPr lang="en-US" sz="1100" u="none" strike="noStrike" dirty="0" err="1" smtClean="0">
                          <a:effectLst/>
                          <a:latin typeface="+mj-lt"/>
                        </a:rPr>
                        <a:t>Opereerimiskulu</a:t>
                      </a:r>
                      <a:endParaRPr lang="en-US" sz="1100" b="0" i="0" u="none" strike="noStrike" dirty="0">
                        <a:solidFill>
                          <a:srgbClr val="000000"/>
                        </a:solidFill>
                        <a:effectLst/>
                        <a:latin typeface="+mj-lt"/>
                      </a:endParaRPr>
                    </a:p>
                  </a:txBody>
                  <a:tcPr marL="36000" marR="36000" marT="10801" marB="10801" anchor="b"/>
                </a:tc>
                <a:tc>
                  <a:txBody>
                    <a:bodyPr/>
                    <a:lstStyle/>
                    <a:p>
                      <a:pPr algn="r" fontAlgn="b"/>
                      <a:r>
                        <a:rPr lang="en-US" sz="1100" b="0" i="0" u="none" strike="noStrike" dirty="0">
                          <a:solidFill>
                            <a:srgbClr val="000000"/>
                          </a:solidFill>
                          <a:effectLst/>
                          <a:latin typeface="+mj-lt"/>
                        </a:rPr>
                        <a:t>4 </a:t>
                      </a:r>
                      <a:r>
                        <a:rPr lang="et-EE" sz="1100" b="0" i="0" u="none" strike="noStrike" dirty="0" smtClean="0">
                          <a:solidFill>
                            <a:srgbClr val="000000"/>
                          </a:solidFill>
                          <a:effectLst/>
                          <a:latin typeface="+mj-lt"/>
                        </a:rPr>
                        <a:t>557</a:t>
                      </a:r>
                      <a:endParaRPr lang="en-US" sz="1100" b="0" i="0" u="none" strike="noStrike" dirty="0">
                        <a:solidFill>
                          <a:srgbClr val="000000"/>
                        </a:solidFill>
                        <a:effectLst/>
                        <a:latin typeface="+mj-lt"/>
                      </a:endParaRPr>
                    </a:p>
                  </a:txBody>
                  <a:tcPr marL="36000" marR="252002" marT="10801" marB="10801" anchor="b"/>
                </a:tc>
                <a:tc>
                  <a:txBody>
                    <a:bodyPr/>
                    <a:lstStyle/>
                    <a:p>
                      <a:pPr algn="r" fontAlgn="b"/>
                      <a:r>
                        <a:rPr lang="et-EE" sz="1100" b="0" i="0" u="none" strike="noStrike" dirty="0" smtClean="0">
                          <a:solidFill>
                            <a:srgbClr val="000000"/>
                          </a:solidFill>
                          <a:effectLst/>
                          <a:latin typeface="+mj-lt"/>
                        </a:rPr>
                        <a:t>14 421</a:t>
                      </a:r>
                      <a:endParaRPr lang="en-US" sz="1100" b="0" i="0" u="none" strike="noStrike" dirty="0">
                        <a:solidFill>
                          <a:srgbClr val="000000"/>
                        </a:solidFill>
                        <a:effectLst/>
                        <a:latin typeface="+mj-lt"/>
                      </a:endParaRPr>
                    </a:p>
                  </a:txBody>
                  <a:tcPr marL="36000" marR="252002" marT="10801" marB="10801" anchor="b"/>
                </a:tc>
              </a:tr>
              <a:tr h="234481">
                <a:tc>
                  <a:txBody>
                    <a:bodyPr/>
                    <a:lstStyle/>
                    <a:p>
                      <a:pPr algn="l" fontAlgn="b"/>
                      <a:r>
                        <a:rPr lang="en-US" sz="1100" b="1" u="none" strike="noStrike" dirty="0" err="1">
                          <a:effectLst/>
                          <a:latin typeface="+mj-lt"/>
                        </a:rPr>
                        <a:t>Kulud</a:t>
                      </a:r>
                      <a:r>
                        <a:rPr lang="en-US" sz="1100" b="1" u="none" strike="noStrike" dirty="0">
                          <a:effectLst/>
                          <a:latin typeface="+mj-lt"/>
                        </a:rPr>
                        <a:t> </a:t>
                      </a:r>
                      <a:r>
                        <a:rPr lang="en-US" sz="1100" b="1" u="none" strike="noStrike" dirty="0" err="1" smtClean="0">
                          <a:effectLst/>
                          <a:latin typeface="+mj-lt"/>
                        </a:rPr>
                        <a:t>aastas</a:t>
                      </a:r>
                      <a:r>
                        <a:rPr lang="et-EE" sz="1100" b="1" u="none" strike="noStrike" dirty="0" smtClean="0">
                          <a:effectLst/>
                          <a:latin typeface="+mj-lt"/>
                        </a:rPr>
                        <a:t>, EUR tuh</a:t>
                      </a:r>
                      <a:endParaRPr lang="en-US" sz="1100" b="1" i="0" u="none" strike="noStrike" dirty="0">
                        <a:solidFill>
                          <a:srgbClr val="000000"/>
                        </a:solidFill>
                        <a:effectLst/>
                        <a:latin typeface="+mj-lt"/>
                      </a:endParaRPr>
                    </a:p>
                  </a:txBody>
                  <a:tcPr marL="36000" marR="36000" marT="10801" marB="10801" anchor="b">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5 004</a:t>
                      </a:r>
                      <a:endParaRPr lang="en-US" sz="1100" b="1" i="0" u="none" strike="noStrike" dirty="0">
                        <a:solidFill>
                          <a:srgbClr val="000000"/>
                        </a:solidFill>
                        <a:effectLst/>
                        <a:latin typeface="+mj-lt"/>
                      </a:endParaRPr>
                    </a:p>
                  </a:txBody>
                  <a:tcPr marL="36000" marR="252002" marT="10801" marB="10801" anchor="b">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-13</a:t>
                      </a:r>
                      <a:r>
                        <a:rPr lang="et-EE" sz="1100" b="1" i="0" u="none" strike="noStrike" baseline="0" dirty="0" smtClean="0">
                          <a:solidFill>
                            <a:srgbClr val="000000"/>
                          </a:solidFill>
                          <a:effectLst/>
                          <a:latin typeface="+mj-lt"/>
                        </a:rPr>
                        <a:t> 353</a:t>
                      </a:r>
                      <a:endParaRPr lang="en-US" sz="1100" b="1" i="0" u="none" strike="noStrike" dirty="0">
                        <a:solidFill>
                          <a:srgbClr val="000000"/>
                        </a:solidFill>
                        <a:effectLst/>
                        <a:latin typeface="+mj-lt"/>
                      </a:endParaRPr>
                    </a:p>
                  </a:txBody>
                  <a:tcPr marL="36000" marR="252002" marT="10801" marB="10801" anchor="b">
                    <a:solidFill>
                      <a:schemeClr val="bg1">
                        <a:lumMod val="85000"/>
                      </a:schemeClr>
                    </a:solidFill>
                  </a:tcPr>
                </a:tc>
              </a:tr>
              <a:tr h="82571">
                <a:tc>
                  <a:txBody>
                    <a:bodyPr/>
                    <a:lstStyle/>
                    <a:p>
                      <a:pPr algn="l" fontAlgn="b"/>
                      <a:endParaRPr lang="en-US" sz="400" b="1" i="0" u="none" strike="noStrike" dirty="0">
                        <a:solidFill>
                          <a:srgbClr val="000000"/>
                        </a:solidFill>
                        <a:effectLst/>
                        <a:latin typeface="+mj-lt"/>
                      </a:endParaRPr>
                    </a:p>
                  </a:txBody>
                  <a:tcPr marL="36000" marR="36000" marT="10801" marB="10801" anchor="b">
                    <a:noFill/>
                  </a:tcPr>
                </a:tc>
                <a:tc>
                  <a:txBody>
                    <a:bodyPr/>
                    <a:lstStyle/>
                    <a:p>
                      <a:pPr algn="r" fontAlgn="b"/>
                      <a:endParaRPr lang="en-US" sz="400" b="1" i="0" u="none" strike="noStrike" dirty="0">
                        <a:solidFill>
                          <a:srgbClr val="000000"/>
                        </a:solidFill>
                        <a:effectLst/>
                        <a:latin typeface="+mj-lt"/>
                      </a:endParaRPr>
                    </a:p>
                  </a:txBody>
                  <a:tcPr marL="36000" marR="252002" marT="10801" marB="10801" anchor="b">
                    <a:noFill/>
                  </a:tcPr>
                </a:tc>
                <a:tc>
                  <a:txBody>
                    <a:bodyPr/>
                    <a:lstStyle/>
                    <a:p>
                      <a:pPr algn="r" fontAlgn="b"/>
                      <a:endParaRPr lang="en-US" sz="400" b="1" i="0" u="none" strike="noStrike" dirty="0">
                        <a:solidFill>
                          <a:srgbClr val="000000"/>
                        </a:solidFill>
                        <a:effectLst/>
                        <a:latin typeface="+mj-lt"/>
                      </a:endParaRPr>
                    </a:p>
                  </a:txBody>
                  <a:tcPr marL="36000" marR="252002" marT="10801" marB="10801" anchor="b">
                    <a:noFill/>
                  </a:tcPr>
                </a:tc>
              </a:tr>
              <a:tr h="234481">
                <a:tc>
                  <a:txBody>
                    <a:bodyPr/>
                    <a:lstStyle/>
                    <a:p>
                      <a:pPr algn="l" fontAlgn="b"/>
                      <a:r>
                        <a:rPr lang="et-EE" sz="1100" b="1" i="0" u="none" strike="noStrike" dirty="0" smtClean="0">
                          <a:solidFill>
                            <a:srgbClr val="000000"/>
                          </a:solidFill>
                          <a:effectLst/>
                          <a:latin typeface="+mj-lt"/>
                        </a:rPr>
                        <a:t>Nüüdisväärtus </a:t>
                      </a:r>
                      <a:r>
                        <a:rPr lang="et-EE" sz="1100" b="0" i="1" u="none" strike="noStrike" dirty="0" smtClean="0">
                          <a:solidFill>
                            <a:srgbClr val="000000"/>
                          </a:solidFill>
                          <a:effectLst/>
                          <a:latin typeface="+mj-lt"/>
                        </a:rPr>
                        <a:t>(20 aastat)</a:t>
                      </a:r>
                      <a:r>
                        <a:rPr lang="et-EE" sz="1100" b="1" i="0" u="none" strike="noStrike" dirty="0" smtClean="0">
                          <a:solidFill>
                            <a:srgbClr val="000000"/>
                          </a:solidFill>
                          <a:effectLst/>
                          <a:latin typeface="+mj-lt"/>
                        </a:rPr>
                        <a:t>, EUR</a:t>
                      </a:r>
                      <a:r>
                        <a:rPr lang="et-EE" sz="1100" b="1" i="0" u="none" strike="noStrike" baseline="0" dirty="0" smtClean="0">
                          <a:solidFill>
                            <a:srgbClr val="000000"/>
                          </a:solidFill>
                          <a:effectLst/>
                          <a:latin typeface="+mj-lt"/>
                        </a:rPr>
                        <a:t> tuh</a:t>
                      </a:r>
                      <a:endParaRPr lang="en-US" sz="1100" b="1" i="0" u="none" strike="noStrike" dirty="0">
                        <a:solidFill>
                          <a:srgbClr val="000000"/>
                        </a:solidFill>
                        <a:effectLst/>
                        <a:latin typeface="+mj-lt"/>
                      </a:endParaRPr>
                    </a:p>
                  </a:txBody>
                  <a:tcPr marL="36000" marR="36000" marT="10801" marB="10801" anchor="b">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-366 185</a:t>
                      </a:r>
                      <a:endParaRPr lang="en-US" sz="1100" b="1" i="0" u="none" strike="noStrike" dirty="0">
                        <a:solidFill>
                          <a:srgbClr val="000000"/>
                        </a:solidFill>
                        <a:effectLst/>
                        <a:latin typeface="+mj-lt"/>
                      </a:endParaRPr>
                    </a:p>
                  </a:txBody>
                  <a:tcPr marL="36000" marR="252002" marT="10801" marB="10801" anchor="b">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-626 410</a:t>
                      </a:r>
                      <a:endParaRPr lang="en-US" sz="1100" b="1" i="0" u="none" strike="noStrike" dirty="0">
                        <a:solidFill>
                          <a:srgbClr val="000000"/>
                        </a:solidFill>
                        <a:effectLst/>
                        <a:latin typeface="+mj-lt"/>
                      </a:endParaRPr>
                    </a:p>
                  </a:txBody>
                  <a:tcPr marL="36000" marR="252002" marT="10801" marB="10801" anchor="b">
                    <a:solidFill>
                      <a:schemeClr val="bg1">
                        <a:lumMod val="85000"/>
                      </a:schemeClr>
                    </a:solidFill>
                  </a:tcPr>
                </a:tc>
              </a:tr>
              <a:tr h="82571">
                <a:tc>
                  <a:txBody>
                    <a:bodyPr/>
                    <a:lstStyle/>
                    <a:p>
                      <a:pPr algn="l" fontAlgn="b"/>
                      <a:endParaRPr lang="en-US" sz="400" b="0" i="0" u="none" strike="noStrike" dirty="0">
                        <a:solidFill>
                          <a:srgbClr val="000000"/>
                        </a:solidFill>
                        <a:effectLst/>
                        <a:latin typeface="+mj-lt"/>
                      </a:endParaRPr>
                    </a:p>
                  </a:txBody>
                  <a:tcPr marL="36000" marR="36000" marT="10801" marB="10801" anchor="b"/>
                </a:tc>
                <a:tc>
                  <a:txBody>
                    <a:bodyPr/>
                    <a:lstStyle/>
                    <a:p>
                      <a:pPr algn="l" fontAlgn="b"/>
                      <a:endParaRPr lang="en-US" sz="400" b="0" i="0" u="none" strike="noStrike" dirty="0">
                        <a:solidFill>
                          <a:srgbClr val="000000"/>
                        </a:solidFill>
                        <a:effectLst/>
                        <a:latin typeface="+mj-lt"/>
                      </a:endParaRPr>
                    </a:p>
                  </a:txBody>
                  <a:tcPr marL="36000" marR="252002" marT="10801" marB="10801" anchor="b"/>
                </a:tc>
                <a:tc>
                  <a:txBody>
                    <a:bodyPr/>
                    <a:lstStyle/>
                    <a:p>
                      <a:pPr algn="l" fontAlgn="b"/>
                      <a:endParaRPr lang="en-US" sz="400" b="0" i="0" u="none" strike="noStrike" dirty="0">
                        <a:solidFill>
                          <a:srgbClr val="000000"/>
                        </a:solidFill>
                        <a:effectLst/>
                        <a:latin typeface="+mj-lt"/>
                      </a:endParaRPr>
                    </a:p>
                  </a:txBody>
                  <a:tcPr marL="36000" marR="252002" marT="10801" marB="10801" anchor="b"/>
                </a:tc>
              </a:tr>
              <a:tr h="356926">
                <a:tc>
                  <a:txBody>
                    <a:bodyPr/>
                    <a:lstStyle/>
                    <a:p>
                      <a:pPr algn="l" fontAlgn="b"/>
                      <a:r>
                        <a:rPr lang="et-EE" sz="1100" b="1" i="0" u="none" strike="noStrike" dirty="0" smtClean="0">
                          <a:solidFill>
                            <a:srgbClr val="000000"/>
                          </a:solidFill>
                          <a:effectLst/>
                          <a:latin typeface="+mj-lt"/>
                        </a:rPr>
                        <a:t>Teede remondi</a:t>
                      </a:r>
                      <a:r>
                        <a:rPr lang="et-EE" sz="1100" b="1" i="0" u="none" strike="noStrike" baseline="0" dirty="0" smtClean="0">
                          <a:solidFill>
                            <a:srgbClr val="000000"/>
                          </a:solidFill>
                          <a:effectLst/>
                          <a:latin typeface="+mj-lt"/>
                        </a:rPr>
                        <a:t> kulude sääst graniidi kasutamise tõttu aastas, EUR tuh</a:t>
                      </a:r>
                      <a:endParaRPr lang="en-US" sz="1100" b="1" i="0" u="none" strike="noStrike" dirty="0">
                        <a:solidFill>
                          <a:srgbClr val="000000"/>
                        </a:solidFill>
                        <a:effectLst/>
                        <a:latin typeface="+mj-lt"/>
                      </a:endParaRPr>
                    </a:p>
                  </a:txBody>
                  <a:tcPr marL="36000" marR="36000" marT="10801" marB="10801" anchor="b">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49 572</a:t>
                      </a:r>
                      <a:endParaRPr lang="en-US" sz="1100" b="1" i="0" u="none" strike="noStrike" dirty="0">
                        <a:solidFill>
                          <a:srgbClr val="000000"/>
                        </a:solidFill>
                        <a:effectLst/>
                        <a:latin typeface="+mj-lt"/>
                      </a:endParaRPr>
                    </a:p>
                  </a:txBody>
                  <a:tcPr marL="36000" marR="252002" marT="10801" marB="10801" anchor="ctr">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0</a:t>
                      </a:r>
                      <a:endParaRPr lang="en-US" sz="1100" b="1" i="0" u="none" strike="noStrike" dirty="0">
                        <a:solidFill>
                          <a:srgbClr val="000000"/>
                        </a:solidFill>
                        <a:effectLst/>
                        <a:latin typeface="+mj-lt"/>
                      </a:endParaRPr>
                    </a:p>
                  </a:txBody>
                  <a:tcPr marL="36000" marR="252002" marT="10801" marB="10801" anchor="ctr">
                    <a:solidFill>
                      <a:schemeClr val="bg1">
                        <a:lumMod val="85000"/>
                      </a:schemeClr>
                    </a:solidFill>
                  </a:tcPr>
                </a:tc>
              </a:tr>
              <a:tr h="82571">
                <a:tc>
                  <a:txBody>
                    <a:bodyPr/>
                    <a:lstStyle/>
                    <a:p>
                      <a:pPr algn="l" fontAlgn="b"/>
                      <a:endParaRPr lang="en-US" sz="400" b="0" i="0" u="none" strike="noStrike" dirty="0">
                        <a:solidFill>
                          <a:srgbClr val="000000"/>
                        </a:solidFill>
                        <a:effectLst/>
                        <a:latin typeface="+mj-lt"/>
                      </a:endParaRPr>
                    </a:p>
                  </a:txBody>
                  <a:tcPr marL="36000" marR="36000" marT="10801" marB="10801" anchor="b"/>
                </a:tc>
                <a:tc>
                  <a:txBody>
                    <a:bodyPr/>
                    <a:lstStyle/>
                    <a:p>
                      <a:pPr algn="l" fontAlgn="b"/>
                      <a:endParaRPr lang="en-US" sz="400" b="0" i="0" u="none" strike="noStrike" dirty="0">
                        <a:solidFill>
                          <a:srgbClr val="000000"/>
                        </a:solidFill>
                        <a:effectLst/>
                        <a:latin typeface="+mj-lt"/>
                      </a:endParaRPr>
                    </a:p>
                  </a:txBody>
                  <a:tcPr marL="36000" marR="252002" marT="10801" marB="10801" anchor="b"/>
                </a:tc>
                <a:tc>
                  <a:txBody>
                    <a:bodyPr/>
                    <a:lstStyle/>
                    <a:p>
                      <a:pPr algn="l" fontAlgn="b"/>
                      <a:endParaRPr lang="en-US" sz="400" b="0" i="0" u="none" strike="noStrike" dirty="0">
                        <a:solidFill>
                          <a:srgbClr val="000000"/>
                        </a:solidFill>
                        <a:effectLst/>
                        <a:latin typeface="+mj-lt"/>
                      </a:endParaRPr>
                    </a:p>
                  </a:txBody>
                  <a:tcPr marL="36000" marR="252002" marT="10801" marB="10801" anchor="b"/>
                </a:tc>
              </a:tr>
              <a:tr h="356926">
                <a:tc>
                  <a:txBody>
                    <a:bodyPr/>
                    <a:lstStyle/>
                    <a:p>
                      <a:pPr algn="l" fontAlgn="b"/>
                      <a:r>
                        <a:rPr lang="en-US" sz="1100" b="1" u="none" strike="noStrike" dirty="0" err="1" smtClean="0">
                          <a:effectLst/>
                          <a:latin typeface="+mj-lt"/>
                        </a:rPr>
                        <a:t>Nüüdi</a:t>
                      </a:r>
                      <a:r>
                        <a:rPr lang="et-EE" sz="1100" b="1" u="none" strike="noStrike" dirty="0" smtClean="0">
                          <a:effectLst/>
                          <a:latin typeface="+mj-lt"/>
                        </a:rPr>
                        <a:t>s</a:t>
                      </a:r>
                      <a:r>
                        <a:rPr lang="en-US" sz="1100" b="1" u="none" strike="noStrike" dirty="0" err="1" smtClean="0">
                          <a:effectLst/>
                          <a:latin typeface="+mj-lt"/>
                        </a:rPr>
                        <a:t>väärtus</a:t>
                      </a:r>
                      <a:r>
                        <a:rPr lang="et-EE" sz="1100" b="1" u="none" strike="noStrike" dirty="0" smtClean="0">
                          <a:effectLst/>
                          <a:latin typeface="+mj-lt"/>
                        </a:rPr>
                        <a:t> arvestades</a:t>
                      </a:r>
                      <a:r>
                        <a:rPr lang="et-EE" sz="1100" b="1" u="none" strike="noStrike" baseline="0" dirty="0" smtClean="0">
                          <a:effectLst/>
                          <a:latin typeface="+mj-lt"/>
                        </a:rPr>
                        <a:t> teede remondi kulude säästu</a:t>
                      </a:r>
                      <a:r>
                        <a:rPr lang="et-EE" sz="1100" b="1" u="none" strike="noStrike" dirty="0" smtClean="0">
                          <a:effectLst/>
                          <a:latin typeface="+mj-lt"/>
                        </a:rPr>
                        <a:t>, EUR tuh</a:t>
                      </a:r>
                      <a:endParaRPr lang="en-US" sz="1100" b="1" i="0" u="none" strike="noStrike" dirty="0">
                        <a:solidFill>
                          <a:srgbClr val="000000"/>
                        </a:solidFill>
                        <a:effectLst/>
                        <a:latin typeface="+mj-lt"/>
                      </a:endParaRPr>
                    </a:p>
                  </a:txBody>
                  <a:tcPr marL="36000" marR="36000" marT="10801" marB="10801" anchor="b">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251 598</a:t>
                      </a:r>
                      <a:endParaRPr lang="en-US" sz="1100" b="1" i="0" u="none" strike="noStrike" dirty="0">
                        <a:solidFill>
                          <a:srgbClr val="000000"/>
                        </a:solidFill>
                        <a:effectLst/>
                        <a:latin typeface="+mj-lt"/>
                      </a:endParaRPr>
                    </a:p>
                  </a:txBody>
                  <a:tcPr marL="36000" marR="252002" marT="10801" marB="10801" anchor="ctr">
                    <a:solidFill>
                      <a:schemeClr val="bg1">
                        <a:lumMod val="85000"/>
                      </a:schemeClr>
                    </a:solidFill>
                  </a:tcPr>
                </a:tc>
                <a:tc>
                  <a:txBody>
                    <a:bodyPr/>
                    <a:lstStyle/>
                    <a:p>
                      <a:pPr algn="r" fontAlgn="b"/>
                      <a:r>
                        <a:rPr lang="et-EE" sz="1100" b="1" i="0" u="none" strike="noStrike" dirty="0" smtClean="0">
                          <a:solidFill>
                            <a:srgbClr val="000000"/>
                          </a:solidFill>
                          <a:effectLst/>
                          <a:latin typeface="+mj-lt"/>
                        </a:rPr>
                        <a:t>-626 410</a:t>
                      </a:r>
                      <a:endParaRPr lang="en-US" sz="1100" b="1" i="0" u="none" strike="noStrike" dirty="0">
                        <a:solidFill>
                          <a:srgbClr val="000000"/>
                        </a:solidFill>
                        <a:effectLst/>
                        <a:latin typeface="+mj-lt"/>
                      </a:endParaRPr>
                    </a:p>
                  </a:txBody>
                  <a:tcPr marL="36000" marR="252002" marT="10801" marB="10801" anchor="ctr">
                    <a:solidFill>
                      <a:schemeClr val="bg1">
                        <a:lumMod val="85000"/>
                      </a:schemeClr>
                    </a:solidFill>
                  </a:tcPr>
                </a:tc>
              </a:tr>
            </a:tbl>
          </a:graphicData>
        </a:graphic>
      </p:graphicFrame>
      <p:sp>
        <p:nvSpPr>
          <p:cNvPr id="8" name="Rectangle 7"/>
          <p:cNvSpPr/>
          <p:nvPr/>
        </p:nvSpPr>
        <p:spPr>
          <a:xfrm>
            <a:off x="242888" y="5276850"/>
            <a:ext cx="4757737" cy="395288"/>
          </a:xfrm>
          <a:prstGeom prst="rect">
            <a:avLst/>
          </a:prstGeom>
          <a:noFill/>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endParaRPr lang="en-US" sz="1000" b="1" dirty="0">
              <a:solidFill>
                <a:prstClr val="white"/>
              </a:solidFill>
              <a:cs typeface="Arial" pitchFamily="34" charset="0"/>
            </a:endParaRPr>
          </a:p>
        </p:txBody>
      </p:sp>
      <p:sp>
        <p:nvSpPr>
          <p:cNvPr id="33866" name="TextBox 8"/>
          <p:cNvSpPr txBox="1">
            <a:spLocks noChangeArrowheads="1"/>
          </p:cNvSpPr>
          <p:nvPr/>
        </p:nvSpPr>
        <p:spPr bwMode="auto">
          <a:xfrm>
            <a:off x="5754688" y="4017963"/>
            <a:ext cx="23749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t-EE" b="1">
                <a:solidFill>
                  <a:srgbClr val="C00000"/>
                </a:solidFill>
              </a:rPr>
              <a:t>PHAJ </a:t>
            </a:r>
            <a:r>
              <a:rPr lang="et-EE" sz="1400" b="1">
                <a:solidFill>
                  <a:srgbClr val="C00000"/>
                </a:solidFill>
              </a:rPr>
              <a:t>ilma teedeehituse majandusliku kasuta </a:t>
            </a:r>
            <a:endParaRPr lang="et-EE" b="1">
              <a:solidFill>
                <a:srgbClr val="C00000"/>
              </a:solidFill>
            </a:endParaRPr>
          </a:p>
          <a:p>
            <a:pPr eaLnBrk="1" fontAlgn="base" hangingPunct="1">
              <a:spcBef>
                <a:spcPct val="0"/>
              </a:spcBef>
              <a:spcAft>
                <a:spcPct val="0"/>
              </a:spcAft>
            </a:pPr>
            <a:r>
              <a:rPr lang="et-EE" b="1">
                <a:solidFill>
                  <a:srgbClr val="C00000"/>
                </a:solidFill>
              </a:rPr>
              <a:t>~1,7 korda odavam</a:t>
            </a:r>
            <a:endParaRPr lang="en-US" b="1">
              <a:solidFill>
                <a:srgbClr val="C00000"/>
              </a:solidFill>
            </a:endParaRPr>
          </a:p>
        </p:txBody>
      </p:sp>
      <p:sp>
        <p:nvSpPr>
          <p:cNvPr id="33867" name="Rectangle 4"/>
          <p:cNvSpPr>
            <a:spLocks noChangeArrowheads="1"/>
          </p:cNvSpPr>
          <p:nvPr>
            <p:custDataLst>
              <p:tags r:id="rId2"/>
            </p:custDataLst>
          </p:nvPr>
        </p:nvSpPr>
        <p:spPr bwMode="auto">
          <a:xfrm>
            <a:off x="5151438" y="865188"/>
            <a:ext cx="3867150" cy="252412"/>
          </a:xfrm>
          <a:prstGeom prst="rect">
            <a:avLst/>
          </a:prstGeom>
          <a:solidFill>
            <a:srgbClr val="0068A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90000" rIns="90000" bIns="90000" anchor="ctr"/>
          <a:lstStyle/>
          <a:p>
            <a:pPr fontAlgn="base">
              <a:spcBef>
                <a:spcPct val="0"/>
              </a:spcBef>
              <a:spcAft>
                <a:spcPct val="0"/>
              </a:spcAft>
            </a:pPr>
            <a:r>
              <a:rPr lang="et-EE" sz="1000" b="1">
                <a:solidFill>
                  <a:prstClr val="white"/>
                </a:solidFill>
              </a:rPr>
              <a:t>Alternatiivide kulude võrdlus</a:t>
            </a:r>
            <a:endParaRPr lang="en-GB" sz="1000" b="1">
              <a:solidFill>
                <a:prstClr val="white"/>
              </a:solidFill>
            </a:endParaRPr>
          </a:p>
        </p:txBody>
      </p:sp>
    </p:spTree>
    <p:extLst>
      <p:ext uri="{BB962C8B-B14F-4D97-AF65-F5344CB8AC3E}">
        <p14:creationId xmlns:p14="http://schemas.microsoft.com/office/powerpoint/2010/main" val="359856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sz="4000" dirty="0" smtClean="0"/>
              <a:t>Kütuste sisemaine kogutarbimine 2010, % energia järgi</a:t>
            </a:r>
            <a:endParaRPr lang="et-EE" sz="4000"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3566977122"/>
              </p:ext>
            </p:extLst>
          </p:nvPr>
        </p:nvGraphicFramePr>
        <p:xfrm>
          <a:off x="914400" y="2770188"/>
          <a:ext cx="7315200" cy="3538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323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idx="4294967295"/>
          </p:nvPr>
        </p:nvSpPr>
        <p:spPr>
          <a:xfrm>
            <a:off x="838200" y="704850"/>
            <a:ext cx="8305800" cy="5461000"/>
          </a:xfrm>
        </p:spPr>
        <p:txBody>
          <a:bodyPr>
            <a:normAutofit/>
          </a:bodyPr>
          <a:lstStyle/>
          <a:p>
            <a:r>
              <a:rPr lang="et-EE" dirty="0" smtClean="0"/>
              <a:t>Majandus saab konkurentsivõimeline olla ainult juhul, kui ta kasutab sama heaolu tootmiseks referentsmajandustest vähem loodusvarasid, </a:t>
            </a:r>
            <a:r>
              <a:rPr lang="et-EE" i="1" dirty="0" err="1" smtClean="0"/>
              <a:t>ceteris</a:t>
            </a:r>
            <a:r>
              <a:rPr lang="et-EE" i="1" dirty="0" smtClean="0"/>
              <a:t> </a:t>
            </a:r>
            <a:r>
              <a:rPr lang="et-EE" i="1" dirty="0" err="1" smtClean="0"/>
              <a:t>paribus</a:t>
            </a:r>
            <a:r>
              <a:rPr lang="et-EE" dirty="0" smtClean="0"/>
              <a:t>.</a:t>
            </a:r>
            <a:endParaRPr lang="et-EE" dirty="0"/>
          </a:p>
        </p:txBody>
      </p:sp>
    </p:spTree>
    <p:extLst>
      <p:ext uri="{BB962C8B-B14F-4D97-AF65-F5344CB8AC3E}">
        <p14:creationId xmlns:p14="http://schemas.microsoft.com/office/powerpoint/2010/main" val="221681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620688"/>
            <a:ext cx="7315200" cy="1154097"/>
          </a:xfrm>
        </p:spPr>
        <p:txBody>
          <a:bodyPr rtlCol="0">
            <a:normAutofit fontScale="90000"/>
          </a:bodyPr>
          <a:lstStyle/>
          <a:p>
            <a:pPr eaLnBrk="1" fontAlgn="auto" hangingPunct="1">
              <a:spcAft>
                <a:spcPts val="0"/>
              </a:spcAft>
              <a:defRPr/>
            </a:pPr>
            <a:r>
              <a:rPr lang="et-EE" sz="3200" dirty="0">
                <a:latin typeface="Times New Roman"/>
                <a:ea typeface="Times New Roman"/>
              </a:rPr>
              <a:t>Loodusvarade kasutusefektiivsuse dünaamika Eestis ja EU15, aastatel 2000-2007, SKT </a:t>
            </a:r>
            <a:r>
              <a:rPr lang="et-EE" sz="3200" dirty="0" err="1">
                <a:latin typeface="Times New Roman"/>
                <a:ea typeface="Times New Roman"/>
              </a:rPr>
              <a:t>EUR/kg</a:t>
            </a:r>
            <a:endParaRPr lang="et-EE" sz="3200" dirty="0"/>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59669" y="2204865"/>
            <a:ext cx="7084739" cy="40584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Box 2"/>
          <p:cNvSpPr txBox="1">
            <a:spLocks noChangeArrowheads="1"/>
          </p:cNvSpPr>
          <p:nvPr/>
        </p:nvSpPr>
        <p:spPr bwMode="auto">
          <a:xfrm>
            <a:off x="323850" y="6308725"/>
            <a:ext cx="167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t-EE">
                <a:solidFill>
                  <a:prstClr val="black"/>
                </a:solidFill>
              </a:rPr>
              <a:t>Allikas: Eurostat</a:t>
            </a:r>
          </a:p>
        </p:txBody>
      </p:sp>
    </p:spTree>
    <p:extLst>
      <p:ext uri="{BB962C8B-B14F-4D97-AF65-F5344CB8AC3E}">
        <p14:creationId xmlns:p14="http://schemas.microsoft.com/office/powerpoint/2010/main" val="45317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Loodusvarade tarbimine majanduses, 1000kg/el.</a:t>
            </a:r>
            <a:endParaRPr lang="et-EE" dirty="0"/>
          </a:p>
        </p:txBody>
      </p:sp>
      <p:graphicFrame>
        <p:nvGraphicFramePr>
          <p:cNvPr id="4" name="Sisu kohatäide 3"/>
          <p:cNvGraphicFramePr>
            <a:graphicFrameLocks noGrp="1"/>
          </p:cNvGraphicFramePr>
          <p:nvPr>
            <p:ph idx="1"/>
            <p:extLst>
              <p:ext uri="{D42A27DB-BD31-4B8C-83A1-F6EECF244321}">
                <p14:modId xmlns:p14="http://schemas.microsoft.com/office/powerpoint/2010/main" val="37646291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Jaluse kohatäide 4"/>
          <p:cNvSpPr>
            <a:spLocks noGrp="1"/>
          </p:cNvSpPr>
          <p:nvPr>
            <p:ph type="ftr" sz="quarter" idx="11"/>
          </p:nvPr>
        </p:nvSpPr>
        <p:spPr/>
        <p:txBody>
          <a:bodyPr/>
          <a:lstStyle/>
          <a:p>
            <a:pPr>
              <a:defRPr/>
            </a:pPr>
            <a:r>
              <a:rPr lang="et-EE" smtClean="0">
                <a:solidFill>
                  <a:srgbClr val="04617B">
                    <a:shade val="90000"/>
                  </a:srgbClr>
                </a:solidFill>
              </a:rPr>
              <a:t>allikas: Eurostat</a:t>
            </a:r>
            <a:endParaRPr lang="et-EE">
              <a:solidFill>
                <a:srgbClr val="04617B">
                  <a:shade val="90000"/>
                </a:srgbClr>
              </a:solidFill>
            </a:endParaRPr>
          </a:p>
        </p:txBody>
      </p:sp>
    </p:spTree>
    <p:extLst>
      <p:ext uri="{BB962C8B-B14F-4D97-AF65-F5344CB8AC3E}">
        <p14:creationId xmlns:p14="http://schemas.microsoft.com/office/powerpoint/2010/main" val="327648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aidinumbri kohatä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7EB5C6A-609C-44C6-9389-0A16A8C43CAC}" type="slidenum">
              <a:rPr lang="en-US" smtClean="0">
                <a:solidFill>
                  <a:srgbClr val="7F7F7F"/>
                </a:solidFill>
              </a:rPr>
              <a:pPr eaLnBrk="1" hangingPunct="1"/>
              <a:t>6</a:t>
            </a:fld>
            <a:endParaRPr lang="en-US" smtClean="0">
              <a:solidFill>
                <a:srgbClr val="7F7F7F"/>
              </a:solidFill>
            </a:endParaRPr>
          </a:p>
        </p:txBody>
      </p:sp>
      <p:sp>
        <p:nvSpPr>
          <p:cNvPr id="7" name="Pealkiri 6"/>
          <p:cNvSpPr>
            <a:spLocks noGrp="1"/>
          </p:cNvSpPr>
          <p:nvPr>
            <p:ph type="title"/>
          </p:nvPr>
        </p:nvSpPr>
        <p:spPr>
          <a:xfrm>
            <a:off x="554360" y="620688"/>
            <a:ext cx="7315200" cy="1154097"/>
          </a:xfrm>
        </p:spPr>
        <p:txBody>
          <a:bodyPr rtlCol="0">
            <a:normAutofit fontScale="90000"/>
          </a:bodyPr>
          <a:lstStyle/>
          <a:p>
            <a:pPr eaLnBrk="1" fontAlgn="auto" hangingPunct="1">
              <a:spcAft>
                <a:spcPts val="0"/>
              </a:spcAft>
              <a:defRPr/>
            </a:pPr>
            <a:r>
              <a:rPr lang="et-EE" dirty="0" smtClean="0"/>
              <a:t>EESTI VÄHESE KONKURENTSIVÕIME  PEASÜÜDLASED</a:t>
            </a:r>
            <a:endParaRPr lang="et-EE" dirty="0"/>
          </a:p>
        </p:txBody>
      </p:sp>
      <p:pic>
        <p:nvPicPr>
          <p:cNvPr id="41987"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467544" y="1844825"/>
            <a:ext cx="3309981" cy="23601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Sisu kohatäide 8"/>
          <p:cNvSpPr>
            <a:spLocks noGrp="1"/>
          </p:cNvSpPr>
          <p:nvPr>
            <p:ph sz="quarter" idx="14"/>
          </p:nvPr>
        </p:nvSpPr>
        <p:spPr/>
        <p:txBody>
          <a:bodyPr>
            <a:normAutofit fontScale="92500" lnSpcReduction="10000"/>
          </a:bodyPr>
          <a:lstStyle/>
          <a:p>
            <a:pPr marL="0" indent="0" eaLnBrk="1" hangingPunct="1">
              <a:buNone/>
            </a:pPr>
            <a:r>
              <a:rPr lang="et-EE" sz="4000" dirty="0" smtClean="0"/>
              <a:t>Maavarade (lubjakivi ja põlevkivi) väärkasutus.</a:t>
            </a:r>
          </a:p>
          <a:p>
            <a:pPr marL="0" indent="0" eaLnBrk="1" hangingPunct="1">
              <a:buNone/>
            </a:pPr>
            <a:endParaRPr lang="et-EE" sz="4000" dirty="0" smtClean="0"/>
          </a:p>
          <a:p>
            <a:pPr marL="0" indent="0" eaLnBrk="1" hangingPunct="1">
              <a:buNone/>
            </a:pPr>
            <a:r>
              <a:rPr lang="et-EE" sz="4000" dirty="0" smtClean="0"/>
              <a:t>Energeetika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1" y="4205008"/>
            <a:ext cx="4078609" cy="239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74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99592" y="692696"/>
            <a:ext cx="7315200" cy="1154097"/>
          </a:xfrm>
        </p:spPr>
        <p:txBody>
          <a:bodyPr>
            <a:normAutofit fontScale="90000"/>
          </a:bodyPr>
          <a:lstStyle/>
          <a:p>
            <a:r>
              <a:rPr lang="et-EE" dirty="0" smtClean="0"/>
              <a:t>Ehitusmaavarade põhiprobleem</a:t>
            </a:r>
            <a:endParaRPr lang="et-EE" dirty="0"/>
          </a:p>
        </p:txBody>
      </p:sp>
      <p:sp>
        <p:nvSpPr>
          <p:cNvPr id="5" name="Sisu kohatäide 4"/>
          <p:cNvSpPr>
            <a:spLocks noGrp="1"/>
          </p:cNvSpPr>
          <p:nvPr>
            <p:ph idx="1"/>
          </p:nvPr>
        </p:nvSpPr>
        <p:spPr>
          <a:xfrm>
            <a:off x="914400" y="1916833"/>
            <a:ext cx="7315200" cy="4392528"/>
          </a:xfrm>
        </p:spPr>
        <p:txBody>
          <a:bodyPr>
            <a:normAutofit fontScale="92500" lnSpcReduction="20000"/>
          </a:bodyPr>
          <a:lstStyle/>
          <a:p>
            <a:pPr marL="0" indent="0">
              <a:buFontTx/>
              <a:buNone/>
            </a:pPr>
            <a:r>
              <a:rPr lang="et-EE" sz="3200" dirty="0" smtClean="0"/>
              <a:t>Eestis </a:t>
            </a:r>
            <a:r>
              <a:rPr lang="et-EE" sz="3200" dirty="0"/>
              <a:t>kaevandatakse (või soovitakse kaevandada) </a:t>
            </a:r>
            <a:r>
              <a:rPr lang="et-EE" sz="3200" dirty="0" smtClean="0"/>
              <a:t>seal ning </a:t>
            </a:r>
            <a:r>
              <a:rPr lang="et-EE" sz="3200" dirty="0"/>
              <a:t>seda </a:t>
            </a:r>
            <a:r>
              <a:rPr lang="et-EE" sz="3200" dirty="0" smtClean="0"/>
              <a:t>maavara</a:t>
            </a:r>
            <a:r>
              <a:rPr lang="et-EE" sz="3200" dirty="0"/>
              <a:t>, mis võimalik, mitte seal ning seda </a:t>
            </a:r>
            <a:r>
              <a:rPr lang="et-EE" sz="3200" dirty="0" smtClean="0"/>
              <a:t>maavara, </a:t>
            </a:r>
            <a:r>
              <a:rPr lang="et-EE" sz="3200" dirty="0"/>
              <a:t>kus ja mis vajalik või </a:t>
            </a:r>
            <a:r>
              <a:rPr lang="et-EE" sz="3200" dirty="0" smtClean="0"/>
              <a:t>õige.</a:t>
            </a:r>
            <a:endParaRPr lang="et-EE" sz="3200" dirty="0"/>
          </a:p>
          <a:p>
            <a:pPr marL="0" indent="0">
              <a:buFontTx/>
              <a:buNone/>
            </a:pPr>
            <a:r>
              <a:rPr lang="et-EE" sz="3200" dirty="0" smtClean="0"/>
              <a:t>ehk:</a:t>
            </a:r>
          </a:p>
          <a:p>
            <a:pPr marL="0" indent="0">
              <a:buFontTx/>
              <a:buNone/>
            </a:pPr>
            <a:r>
              <a:rPr lang="et-EE" sz="3200" dirty="0" smtClean="0"/>
              <a:t> </a:t>
            </a:r>
            <a:r>
              <a:rPr lang="et-EE" sz="3200" dirty="0"/>
              <a:t>loodusvarade kasutuse plaanimine ei ole objektiivsetest kriteeriumidest lähtuv </a:t>
            </a:r>
            <a:r>
              <a:rPr lang="et-EE" sz="3200" dirty="0" smtClean="0"/>
              <a:t>tegevus, puudub seos nõudluse ja pakkumise vahel.</a:t>
            </a:r>
          </a:p>
          <a:p>
            <a:pPr marL="0" indent="0">
              <a:buFontTx/>
              <a:buNone/>
            </a:pPr>
            <a:r>
              <a:rPr lang="et-EE" sz="3200" dirty="0" smtClean="0"/>
              <a:t>Eesmärk esmases lähenduses: tekitada seos nõudluse ja pakkumise vahel </a:t>
            </a:r>
            <a:endParaRPr lang="et-EE" sz="3200" dirty="0"/>
          </a:p>
          <a:p>
            <a:pPr>
              <a:buFontTx/>
              <a:buNone/>
            </a:pPr>
            <a:endParaRPr lang="et-EE" dirty="0"/>
          </a:p>
          <a:p>
            <a:endParaRPr lang="et-EE" dirty="0"/>
          </a:p>
        </p:txBody>
      </p:sp>
    </p:spTree>
    <p:extLst>
      <p:ext uri="{BB962C8B-B14F-4D97-AF65-F5344CB8AC3E}">
        <p14:creationId xmlns:p14="http://schemas.microsoft.com/office/powerpoint/2010/main" val="184391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fontAlgn="auto" hangingPunct="1">
              <a:spcAft>
                <a:spcPts val="0"/>
              </a:spcAft>
              <a:defRPr/>
            </a:pPr>
            <a:r>
              <a:rPr lang="et-EE" dirty="0" smtClean="0"/>
              <a:t>Keskendumine peamisele</a:t>
            </a:r>
          </a:p>
        </p:txBody>
      </p:sp>
      <p:sp>
        <p:nvSpPr>
          <p:cNvPr id="9219" name="Content Placeholder 4"/>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None/>
              <a:defRPr/>
            </a:pPr>
            <a:r>
              <a:rPr lang="et-EE" dirty="0" smtClean="0"/>
              <a:t>Keskenduda tasub teedeehitusele.</a:t>
            </a:r>
          </a:p>
          <a:p>
            <a:pPr marL="0" indent="0" eaLnBrk="1" fontAlgn="auto" hangingPunct="1">
              <a:spcAft>
                <a:spcPts val="0"/>
              </a:spcAft>
              <a:buClr>
                <a:schemeClr val="accent3"/>
              </a:buClr>
              <a:buFont typeface="Wingdings 2"/>
              <a:buNone/>
              <a:defRPr/>
            </a:pPr>
            <a:r>
              <a:rPr lang="et-EE" dirty="0" smtClean="0"/>
              <a:t>Teede kehva seisukorra peamine põhjus – keskkonnatingimused: </a:t>
            </a:r>
          </a:p>
          <a:p>
            <a:pPr marL="640080" lvl="1" indent="-246888" eaLnBrk="1" fontAlgn="auto" hangingPunct="1">
              <a:spcAft>
                <a:spcPts val="0"/>
              </a:spcAft>
              <a:buFont typeface="Wingdings 2"/>
              <a:buChar char=""/>
              <a:defRPr/>
            </a:pPr>
            <a:r>
              <a:rPr lang="et-EE" dirty="0" smtClean="0"/>
              <a:t>Päikese ultraviolettkiirgus – bituumen muutub rabedaks, pragude teke</a:t>
            </a:r>
          </a:p>
          <a:p>
            <a:pPr marL="640080" lvl="1" indent="-246888" eaLnBrk="1" fontAlgn="auto" hangingPunct="1">
              <a:spcAft>
                <a:spcPts val="0"/>
              </a:spcAft>
              <a:buFont typeface="Wingdings 2"/>
              <a:buChar char=""/>
              <a:defRPr/>
            </a:pPr>
            <a:r>
              <a:rPr lang="et-EE" dirty="0" smtClean="0"/>
              <a:t>Külmumine/sulamine – külmakerked, deformatsioonid alustes </a:t>
            </a:r>
          </a:p>
          <a:p>
            <a:pPr marL="640080" lvl="1" indent="-246888" eaLnBrk="1" fontAlgn="auto" hangingPunct="1">
              <a:spcAft>
                <a:spcPts val="0"/>
              </a:spcAft>
              <a:buFont typeface="Wingdings 2"/>
              <a:buChar char=""/>
              <a:defRPr/>
            </a:pPr>
            <a:r>
              <a:rPr lang="et-EE" dirty="0" smtClean="0"/>
              <a:t>Soolamine libedusetõrjeks</a:t>
            </a:r>
          </a:p>
        </p:txBody>
      </p:sp>
    </p:spTree>
    <p:extLst>
      <p:ext uri="{BB962C8B-B14F-4D97-AF65-F5344CB8AC3E}">
        <p14:creationId xmlns:p14="http://schemas.microsoft.com/office/powerpoint/2010/main" val="110435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aidinumbri kohatä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D2822EF-FDC5-4C7F-BFB2-0DF9A2733749}" type="slidenum">
              <a:rPr lang="en-US" smtClean="0">
                <a:solidFill>
                  <a:srgbClr val="7F7F7F"/>
                </a:solidFill>
              </a:rPr>
              <a:pPr eaLnBrk="1" hangingPunct="1"/>
              <a:t>9</a:t>
            </a:fld>
            <a:endParaRPr lang="en-US" smtClean="0">
              <a:solidFill>
                <a:srgbClr val="7F7F7F"/>
              </a:solidFill>
            </a:endParaRPr>
          </a:p>
        </p:txBody>
      </p:sp>
      <p:sp>
        <p:nvSpPr>
          <p:cNvPr id="7" name="Pealkiri 6"/>
          <p:cNvSpPr>
            <a:spLocks noGrp="1"/>
          </p:cNvSpPr>
          <p:nvPr>
            <p:ph type="title"/>
          </p:nvPr>
        </p:nvSpPr>
        <p:spPr/>
        <p:txBody>
          <a:bodyPr rtlCol="0">
            <a:normAutofit fontScale="90000"/>
          </a:bodyPr>
          <a:lstStyle/>
          <a:p>
            <a:pPr eaLnBrk="1" fontAlgn="auto" hangingPunct="1">
              <a:spcAft>
                <a:spcPts val="0"/>
              </a:spcAft>
              <a:defRPr/>
            </a:pPr>
            <a:r>
              <a:rPr lang="et-EE" dirty="0" smtClean="0"/>
              <a:t>Lubjakivikillustiku asendamisest graniitkillustikuga</a:t>
            </a:r>
            <a:endParaRPr lang="et-EE" dirty="0"/>
          </a:p>
        </p:txBody>
      </p:sp>
      <p:pic>
        <p:nvPicPr>
          <p:cNvPr id="41987"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3351071"/>
            <a:ext cx="3565525" cy="237835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Sisu kohatäide 8"/>
          <p:cNvSpPr>
            <a:spLocks noGrp="1"/>
          </p:cNvSpPr>
          <p:nvPr>
            <p:ph sz="quarter" idx="14"/>
          </p:nvPr>
        </p:nvSpPr>
        <p:spPr/>
        <p:txBody>
          <a:bodyPr>
            <a:normAutofit fontScale="92500" lnSpcReduction="20000"/>
          </a:bodyPr>
          <a:lstStyle/>
          <a:p>
            <a:pPr marL="0" indent="0" eaLnBrk="1" hangingPunct="1">
              <a:buFont typeface="Arial" charset="0"/>
              <a:buNone/>
            </a:pPr>
            <a:r>
              <a:rPr lang="et-EE" sz="2400" smtClean="0"/>
              <a:t>Pildil: lubjakivikillustik pärast 9 külmutus-sulatustsüklit 1% NaCl lahuses ja destilleeritud vees</a:t>
            </a:r>
          </a:p>
          <a:p>
            <a:pPr marL="0" indent="0" eaLnBrk="1" hangingPunct="1">
              <a:buFont typeface="Arial" charset="0"/>
              <a:buNone/>
            </a:pPr>
            <a:r>
              <a:rPr lang="et-EE" sz="2400" smtClean="0"/>
              <a:t>Järeldus AS Teede Tehnokeskus uuringust 2009: lubjakivi on teede katendis mõistlik asendada graniitkillustikuga isegi imporditava materjali hindade puhul.</a:t>
            </a:r>
          </a:p>
        </p:txBody>
      </p:sp>
    </p:spTree>
    <p:extLst>
      <p:ext uri="{BB962C8B-B14F-4D97-AF65-F5344CB8AC3E}">
        <p14:creationId xmlns:p14="http://schemas.microsoft.com/office/powerpoint/2010/main" val="4244709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CEHOLDER_TITLE" val="1"/>
</p:tagLst>
</file>

<file path=ppt/tags/tag2.xml><?xml version="1.0" encoding="utf-8"?>
<p:tagLst xmlns:a="http://schemas.openxmlformats.org/drawingml/2006/main" xmlns:r="http://schemas.openxmlformats.org/officeDocument/2006/relationships" xmlns:p="http://schemas.openxmlformats.org/presentationml/2006/main">
  <p:tag name="PLACEHOLDER_TITLE" val="2"/>
</p:tagLst>
</file>

<file path=ppt/tags/tag3.xml><?xml version="1.0" encoding="utf-8"?>
<p:tagLst xmlns:a="http://schemas.openxmlformats.org/drawingml/2006/main" xmlns:r="http://schemas.openxmlformats.org/officeDocument/2006/relationships" xmlns:p="http://schemas.openxmlformats.org/presentationml/2006/main">
  <p:tag name="PLACEHOLDER_TITLE" val="2"/>
</p:tagLst>
</file>

<file path=ppt/tags/tag4.xml><?xml version="1.0" encoding="utf-8"?>
<p:tagLst xmlns:a="http://schemas.openxmlformats.org/drawingml/2006/main" xmlns:r="http://schemas.openxmlformats.org/officeDocument/2006/relationships" xmlns:p="http://schemas.openxmlformats.org/presentationml/2006/main">
  <p:tag name="PLACEHOLDER_TITLE" val="1"/>
</p:tagLst>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Default Design">
  <a:themeElements>
    <a:clrScheme name="4 energia">
      <a:dk1>
        <a:sysClr val="windowText" lastClr="000000"/>
      </a:dk1>
      <a:lt1>
        <a:sysClr val="window" lastClr="FFFFFF"/>
      </a:lt1>
      <a:dk2>
        <a:srgbClr val="4F271C"/>
      </a:dk2>
      <a:lt2>
        <a:srgbClr val="E7DEC9"/>
      </a:lt2>
      <a:accent1>
        <a:srgbClr val="0070C0"/>
      </a:accent1>
      <a:accent2>
        <a:srgbClr val="FEB80A"/>
      </a:accent2>
      <a:accent3>
        <a:srgbClr val="C32D2E"/>
      </a:accent3>
      <a:accent4>
        <a:srgbClr val="84AA33"/>
      </a:accent4>
      <a:accent5>
        <a:srgbClr val="964305"/>
      </a:accent5>
      <a:accent6>
        <a:srgbClr val="475A8D"/>
      </a:accent6>
      <a:hlink>
        <a:srgbClr val="0070C0"/>
      </a:hlink>
      <a:folHlink>
        <a:srgbClr val="7F7F7F"/>
      </a:folHlink>
    </a:clrScheme>
    <a:fontScheme name="Другая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190D6"/>
            </a:gs>
            <a:gs pos="0">
              <a:srgbClr val="0068A9"/>
            </a:gs>
            <a:gs pos="100000">
              <a:srgbClr val="80D0F4"/>
            </a:gs>
          </a:gsLst>
        </a:gradFill>
        <a:ln>
          <a:noFill/>
        </a:ln>
        <a:scene3d>
          <a:camera prst="orthographicFront"/>
          <a:lightRig rig="threePt" dir="t"/>
        </a:scene3d>
        <a:sp3d>
          <a:bevelT w="0" h="0"/>
        </a:sp3d>
      </a:spPr>
      <a:bodyPr wrap="square" rtlCol="0" anchor="ctr" anchorCtr="0">
        <a:spAutoFit/>
      </a:bodyPr>
      <a:lstStyle>
        <a:defPPr>
          <a:defRPr sz="1000" b="1" i="0" u="none" strike="noStrike" kern="1200" baseline="0" dirty="0" smtClean="0">
            <a:solidFill>
              <a:schemeClr val="bg1"/>
            </a:solidFill>
            <a:latin typeface="Arial" pitchFamily="34" charset="0"/>
            <a:ea typeface="+mn-ea"/>
            <a:cs typeface="Arial" pitchFamily="34" charset="0"/>
          </a:defRPr>
        </a:defPPr>
      </a:lstStyle>
      <a:style>
        <a:lnRef idx="1">
          <a:schemeClr val="accent1"/>
        </a:lnRef>
        <a:fillRef idx="2">
          <a:schemeClr val="accent1"/>
        </a:fillRef>
        <a:effectRef idx="1">
          <a:schemeClr val="accent1"/>
        </a:effectRef>
        <a:fontRef idx="minor">
          <a:schemeClr val="dk1"/>
        </a:fontRef>
      </a:style>
    </a:sp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a:spcBef>
            <a:spcPct val="50000"/>
          </a:spcBef>
          <a:defRPr sz="2400" b="1" dirty="0" smtClean="0">
            <a:solidFill>
              <a:srgbClr val="0070AF"/>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4 energia">
      <a:dk1>
        <a:sysClr val="windowText" lastClr="000000"/>
      </a:dk1>
      <a:lt1>
        <a:sysClr val="window" lastClr="FFFFFF"/>
      </a:lt1>
      <a:dk2>
        <a:srgbClr val="4F271C"/>
      </a:dk2>
      <a:lt2>
        <a:srgbClr val="E7DEC9"/>
      </a:lt2>
      <a:accent1>
        <a:srgbClr val="0070C0"/>
      </a:accent1>
      <a:accent2>
        <a:srgbClr val="FEB80A"/>
      </a:accent2>
      <a:accent3>
        <a:srgbClr val="C32D2E"/>
      </a:accent3>
      <a:accent4>
        <a:srgbClr val="84AA33"/>
      </a:accent4>
      <a:accent5>
        <a:srgbClr val="964305"/>
      </a:accent5>
      <a:accent6>
        <a:srgbClr val="475A8D"/>
      </a:accent6>
      <a:hlink>
        <a:srgbClr val="0070C0"/>
      </a:hlink>
      <a:folHlink>
        <a:srgbClr val="7F7F7F"/>
      </a:folHlink>
    </a:clrScheme>
    <a:fontScheme name="Другая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190D6"/>
            </a:gs>
            <a:gs pos="0">
              <a:srgbClr val="0068A9"/>
            </a:gs>
            <a:gs pos="100000">
              <a:srgbClr val="80D0F4"/>
            </a:gs>
          </a:gsLst>
        </a:gradFill>
        <a:ln>
          <a:noFill/>
        </a:ln>
        <a:scene3d>
          <a:camera prst="orthographicFront"/>
          <a:lightRig rig="threePt" dir="t"/>
        </a:scene3d>
        <a:sp3d>
          <a:bevelT w="0" h="0"/>
        </a:sp3d>
      </a:spPr>
      <a:bodyPr wrap="square" rtlCol="0" anchor="ctr" anchorCtr="0">
        <a:spAutoFit/>
      </a:bodyPr>
      <a:lstStyle>
        <a:defPPr>
          <a:defRPr sz="1000" b="1" i="0" u="none" strike="noStrike" kern="1200" baseline="0" dirty="0" smtClean="0">
            <a:solidFill>
              <a:schemeClr val="bg1"/>
            </a:solidFill>
            <a:latin typeface="Arial" pitchFamily="34" charset="0"/>
            <a:ea typeface="+mn-ea"/>
            <a:cs typeface="Arial" pitchFamily="34" charset="0"/>
          </a:defRPr>
        </a:defPPr>
      </a:lstStyle>
      <a:style>
        <a:lnRef idx="1">
          <a:schemeClr val="accent1"/>
        </a:lnRef>
        <a:fillRef idx="2">
          <a:schemeClr val="accent1"/>
        </a:fillRef>
        <a:effectRef idx="1">
          <a:schemeClr val="accent1"/>
        </a:effectRef>
        <a:fontRef idx="minor">
          <a:schemeClr val="dk1"/>
        </a:fontRef>
      </a:style>
    </a:sp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a:spcBef>
            <a:spcPct val="50000"/>
          </a:spcBef>
          <a:defRPr sz="2400" b="1" dirty="0" smtClean="0">
            <a:solidFill>
              <a:srgbClr val="0070AF"/>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4 energia">
      <a:dk1>
        <a:sysClr val="windowText" lastClr="000000"/>
      </a:dk1>
      <a:lt1>
        <a:sysClr val="window" lastClr="FFFFFF"/>
      </a:lt1>
      <a:dk2>
        <a:srgbClr val="4F271C"/>
      </a:dk2>
      <a:lt2>
        <a:srgbClr val="E7DEC9"/>
      </a:lt2>
      <a:accent1>
        <a:srgbClr val="0070C0"/>
      </a:accent1>
      <a:accent2>
        <a:srgbClr val="FEB80A"/>
      </a:accent2>
      <a:accent3>
        <a:srgbClr val="C32D2E"/>
      </a:accent3>
      <a:accent4>
        <a:srgbClr val="84AA33"/>
      </a:accent4>
      <a:accent5>
        <a:srgbClr val="964305"/>
      </a:accent5>
      <a:accent6>
        <a:srgbClr val="475A8D"/>
      </a:accent6>
      <a:hlink>
        <a:srgbClr val="0070C0"/>
      </a:hlink>
      <a:folHlink>
        <a:srgbClr val="7F7F7F"/>
      </a:folHlink>
    </a:clrScheme>
    <a:fontScheme name="Другая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190D6"/>
            </a:gs>
            <a:gs pos="0">
              <a:srgbClr val="0068A9"/>
            </a:gs>
            <a:gs pos="100000">
              <a:srgbClr val="80D0F4"/>
            </a:gs>
          </a:gsLst>
        </a:gradFill>
        <a:ln>
          <a:noFill/>
        </a:ln>
        <a:scene3d>
          <a:camera prst="orthographicFront"/>
          <a:lightRig rig="threePt" dir="t"/>
        </a:scene3d>
        <a:sp3d>
          <a:bevelT w="0" h="0"/>
        </a:sp3d>
      </a:spPr>
      <a:bodyPr wrap="square" rtlCol="0" anchor="ctr" anchorCtr="0">
        <a:spAutoFit/>
      </a:bodyPr>
      <a:lstStyle>
        <a:defPPr>
          <a:defRPr sz="1000" b="1" i="0" u="none" strike="noStrike" kern="1200" baseline="0" dirty="0" smtClean="0">
            <a:solidFill>
              <a:schemeClr val="bg1"/>
            </a:solidFill>
            <a:latin typeface="Arial" pitchFamily="34" charset="0"/>
            <a:ea typeface="+mn-ea"/>
            <a:cs typeface="Arial" pitchFamily="34" charset="0"/>
          </a:defRPr>
        </a:defPPr>
      </a:lstStyle>
      <a:style>
        <a:lnRef idx="1">
          <a:schemeClr val="accent1"/>
        </a:lnRef>
        <a:fillRef idx="2">
          <a:schemeClr val="accent1"/>
        </a:fillRef>
        <a:effectRef idx="1">
          <a:schemeClr val="accent1"/>
        </a:effectRef>
        <a:fontRef idx="minor">
          <a:schemeClr val="dk1"/>
        </a:fontRef>
      </a:style>
    </a:sp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a:spcBef>
            <a:spcPct val="50000"/>
          </a:spcBef>
          <a:defRPr sz="2400" b="1" dirty="0" smtClean="0">
            <a:solidFill>
              <a:srgbClr val="0070AF"/>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 energia">
      <a:dk1>
        <a:sysClr val="windowText" lastClr="000000"/>
      </a:dk1>
      <a:lt1>
        <a:sysClr val="window" lastClr="FFFFFF"/>
      </a:lt1>
      <a:dk2>
        <a:srgbClr val="4F271C"/>
      </a:dk2>
      <a:lt2>
        <a:srgbClr val="E7DEC9"/>
      </a:lt2>
      <a:accent1>
        <a:srgbClr val="0070C0"/>
      </a:accent1>
      <a:accent2>
        <a:srgbClr val="FEB80A"/>
      </a:accent2>
      <a:accent3>
        <a:srgbClr val="C32D2E"/>
      </a:accent3>
      <a:accent4>
        <a:srgbClr val="84AA33"/>
      </a:accent4>
      <a:accent5>
        <a:srgbClr val="964305"/>
      </a:accent5>
      <a:accent6>
        <a:srgbClr val="475A8D"/>
      </a:accent6>
      <a:hlink>
        <a:srgbClr val="0070C0"/>
      </a:hlink>
      <a:folHlink>
        <a:srgbClr val="7F7F7F"/>
      </a:folHlink>
    </a:clrScheme>
    <a:fontScheme name="Другая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190D6"/>
            </a:gs>
            <a:gs pos="0">
              <a:srgbClr val="0068A9"/>
            </a:gs>
            <a:gs pos="100000">
              <a:srgbClr val="80D0F4"/>
            </a:gs>
          </a:gsLst>
        </a:gradFill>
        <a:ln>
          <a:noFill/>
        </a:ln>
        <a:scene3d>
          <a:camera prst="orthographicFront"/>
          <a:lightRig rig="threePt" dir="t"/>
        </a:scene3d>
        <a:sp3d>
          <a:bevelT w="0" h="0"/>
        </a:sp3d>
      </a:spPr>
      <a:bodyPr wrap="square" rtlCol="0" anchor="ctr" anchorCtr="0">
        <a:spAutoFit/>
      </a:bodyPr>
      <a:lstStyle>
        <a:defPPr>
          <a:defRPr sz="1000" b="1" i="0" u="none" strike="noStrike" kern="1200" baseline="0" dirty="0" smtClean="0">
            <a:solidFill>
              <a:schemeClr val="bg1"/>
            </a:solidFill>
            <a:latin typeface="Arial" pitchFamily="34" charset="0"/>
            <a:ea typeface="+mn-ea"/>
            <a:cs typeface="Arial" pitchFamily="34" charset="0"/>
          </a:defRPr>
        </a:defPPr>
      </a:lstStyle>
      <a:style>
        <a:lnRef idx="1">
          <a:schemeClr val="accent1"/>
        </a:lnRef>
        <a:fillRef idx="2">
          <a:schemeClr val="accent1"/>
        </a:fillRef>
        <a:effectRef idx="1">
          <a:schemeClr val="accent1"/>
        </a:effectRef>
        <a:fontRef idx="minor">
          <a:schemeClr val="dk1"/>
        </a:fontRef>
      </a:style>
    </a:sp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a:spcBef>
            <a:spcPct val="50000"/>
          </a:spcBef>
          <a:defRPr sz="2400" b="1" dirty="0" smtClean="0">
            <a:solidFill>
              <a:srgbClr val="0070AF"/>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erspektiiv">
  <a:themeElements>
    <a:clrScheme name="Perspektiiv">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Klassikaline Office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iiv">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3_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TotalTime>
  <Words>1081</Words>
  <Application>Microsoft Office PowerPoint</Application>
  <PresentationFormat>Ekraaniseanss (4:3)</PresentationFormat>
  <Paragraphs>179</Paragraphs>
  <Slides>29</Slides>
  <Notes>1</Notes>
  <HiddenSlides>0</HiddenSlides>
  <MMClips>0</MMClips>
  <ScaleCrop>false</ScaleCrop>
  <HeadingPairs>
    <vt:vector size="6" baseType="variant">
      <vt:variant>
        <vt:lpstr>Kujundus</vt:lpstr>
      </vt:variant>
      <vt:variant>
        <vt:i4>9</vt:i4>
      </vt:variant>
      <vt:variant>
        <vt:lpstr>Manustatud OLE-serverid</vt:lpstr>
      </vt:variant>
      <vt:variant>
        <vt:i4>1</vt:i4>
      </vt:variant>
      <vt:variant>
        <vt:lpstr>Slaidipealkirjad</vt:lpstr>
      </vt:variant>
      <vt:variant>
        <vt:i4>29</vt:i4>
      </vt:variant>
    </vt:vector>
  </HeadingPairs>
  <TitlesOfParts>
    <vt:vector size="39" baseType="lpstr">
      <vt:lpstr>1_Default Design</vt:lpstr>
      <vt:lpstr>2_Default Design</vt:lpstr>
      <vt:lpstr>3_Default Design</vt:lpstr>
      <vt:lpstr>4_Default Design</vt:lpstr>
      <vt:lpstr>Tarkvarakomplekti Office kujundus</vt:lpstr>
      <vt:lpstr>1_Tarkvarakomplekti Office kujundus</vt:lpstr>
      <vt:lpstr>2_Tarkvarakomplekti Office kujundus</vt:lpstr>
      <vt:lpstr>Perspektiiv</vt:lpstr>
      <vt:lpstr>3_Tarkvarakomplekti Office kujundus</vt:lpstr>
      <vt:lpstr>Microsoft Exceli diagramm</vt:lpstr>
      <vt:lpstr>Loodusvarade kasutusefektiivsuse suurendamise praktilisi näpunäiteid Eesti näitel</vt:lpstr>
      <vt:lpstr>Edukas ühiskond </vt:lpstr>
      <vt:lpstr>Majandus saab konkurentsivõimeline olla ainult juhul, kui ta kasutab sama heaolu tootmiseks referentsmajandustest vähem loodusvarasid, ceteris paribus.</vt:lpstr>
      <vt:lpstr>Loodusvarade kasutusefektiivsuse dünaamika Eestis ja EU15, aastatel 2000-2007, SKT EUR/kg</vt:lpstr>
      <vt:lpstr>Loodusvarade tarbimine majanduses, 1000kg/el.</vt:lpstr>
      <vt:lpstr>EESTI VÄHESE KONKURENTSIVÕIME  PEASÜÜDLASED</vt:lpstr>
      <vt:lpstr>Ehitusmaavarade põhiprobleem</vt:lpstr>
      <vt:lpstr>Keskendumine peamisele</vt:lpstr>
      <vt:lpstr>Lubjakivikillustiku asendamisest graniitkillustikuga</vt:lpstr>
      <vt:lpstr>„Õiged asjad õigel ajal“ - EHMAT GIS idee</vt:lpstr>
      <vt:lpstr>Millistele küsimustele EHMAT GIS vastab?</vt:lpstr>
      <vt:lpstr>Ekspertsüsteemi sisu</vt:lpstr>
      <vt:lpstr>Eesti energiatarbimise muster</vt:lpstr>
      <vt:lpstr>Elektrienergia ja SKP vaheline seos</vt:lpstr>
      <vt:lpstr>Elektroenergeetika – vaid halvad valikud?</vt:lpstr>
      <vt:lpstr>Kütteväärtuste hinnad</vt:lpstr>
      <vt:lpstr>Energiamajanduse ebaefektiivsus numbrites</vt:lpstr>
      <vt:lpstr>NEJ CFB täiskulu 109EUR/MWh, (3000 ja 8000t/a, 950MEUR, 8%, 25a)</vt:lpstr>
      <vt:lpstr>Ühiskonna poolt turuhinnale lisaks (sic!) makstav kulude nüüdisväärtus EUR/ toodetud MWh</vt:lpstr>
      <vt:lpstr>Biomassi kasutusvõimalused elektroenergeetikas</vt:lpstr>
      <vt:lpstr>Tuul 1000MW +Maardu pumpjaam põlevkiviploki asemel  </vt:lpstr>
      <vt:lpstr>PowerPointi esitlus</vt:lpstr>
      <vt:lpstr>Šahtide veepidavuse tagamine </vt:lpstr>
      <vt:lpstr>Elektroenergeetika soovituslik käitumisjuhend</vt:lpstr>
      <vt:lpstr>Tänan kuulamast! Peep Siitam    </vt:lpstr>
      <vt:lpstr>Lisad</vt:lpstr>
      <vt:lpstr>Elektritarbimise katmise graafik 2023.a</vt:lpstr>
      <vt:lpstr>PHAJ võrdlus gaasijaamaga tipukoormuse katmiseks</vt:lpstr>
      <vt:lpstr>Kütuste sisemaine kogutarbimine 2010, % energia järgi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Peep</dc:creator>
  <cp:lastModifiedBy>Peep</cp:lastModifiedBy>
  <cp:revision>55</cp:revision>
  <cp:lastPrinted>2011-11-14T06:08:43Z</cp:lastPrinted>
  <dcterms:created xsi:type="dcterms:W3CDTF">2011-09-07T05:40:25Z</dcterms:created>
  <dcterms:modified xsi:type="dcterms:W3CDTF">2011-11-14T06:46:51Z</dcterms:modified>
</cp:coreProperties>
</file>